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2"/>
  </p:notesMasterIdLst>
  <p:sldIdLst>
    <p:sldId id="257" r:id="rId2"/>
    <p:sldId id="258" r:id="rId3"/>
    <p:sldId id="272" r:id="rId4"/>
    <p:sldId id="260" r:id="rId5"/>
    <p:sldId id="270" r:id="rId6"/>
    <p:sldId id="276" r:id="rId7"/>
    <p:sldId id="273" r:id="rId8"/>
    <p:sldId id="274" r:id="rId9"/>
    <p:sldId id="280" r:id="rId10"/>
    <p:sldId id="281" r:id="rId11"/>
    <p:sldId id="275" r:id="rId12"/>
    <p:sldId id="282" r:id="rId13"/>
    <p:sldId id="284" r:id="rId14"/>
    <p:sldId id="283" r:id="rId15"/>
    <p:sldId id="285" r:id="rId16"/>
    <p:sldId id="279" r:id="rId17"/>
    <p:sldId id="278" r:id="rId18"/>
    <p:sldId id="271" r:id="rId19"/>
    <p:sldId id="263" r:id="rId20"/>
    <p:sldId id="262" r:id="rId21"/>
  </p:sldIdLst>
  <p:sldSz cx="12192000" cy="6858000"/>
  <p:notesSz cx="6858000" cy="9144000"/>
  <p:embeddedFontLst>
    <p:embeddedFont>
      <p:font typeface="맑은 고딕" panose="020B0503020000020004" pitchFamily="34" charset="-127"/>
      <p:regular r:id="rId23"/>
      <p:bold r:id="rId24"/>
    </p:embeddedFont>
    <p:embeddedFont>
      <p:font typeface="Freesentation 4 Regular" pitchFamily="2" charset="-127"/>
      <p:regular r:id="rId25"/>
    </p:embeddedFont>
    <p:embeddedFont>
      <p:font typeface="Freesentation 5 Medium" pitchFamily="2" charset="-127"/>
      <p:regular r:id="rId26"/>
    </p:embeddedFont>
    <p:embeddedFont>
      <p:font typeface="Freesentation 6 SemiBold" pitchFamily="2" charset="-127"/>
      <p:regular r:id="rId27"/>
      <p:bold r:id="rId28"/>
    </p:embeddedFont>
    <p:embeddedFont>
      <p:font typeface="Freesentation 7 Bold" pitchFamily="2" charset="-127"/>
      <p:bold r:id="rId29"/>
    </p:embeddedFont>
    <p:embeddedFont>
      <p:font typeface="Freesentation 9 Black" pitchFamily="2" charset="-127"/>
      <p:bold r:id="rId3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431C2"/>
    <a:srgbClr val="FFF14D"/>
    <a:srgbClr val="6C63FF"/>
    <a:srgbClr val="36A1AF"/>
    <a:srgbClr val="F8F8F8"/>
    <a:srgbClr val="4F04FF"/>
    <a:srgbClr val="0F6B59"/>
    <a:srgbClr val="D25000"/>
    <a:srgbClr val="484554"/>
    <a:srgbClr val="5A617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806"/>
    <p:restoredTop sz="94590"/>
  </p:normalViewPr>
  <p:slideViewPr>
    <p:cSldViewPr snapToGrid="0">
      <p:cViewPr varScale="1">
        <p:scale>
          <a:sx n="105" d="100"/>
          <a:sy n="105" d="100"/>
        </p:scale>
        <p:origin x="600" y="20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DBED90-B630-FD4C-BCBE-61A5C2A8C043}" type="datetimeFigureOut">
              <a:rPr kumimoji="1" lang="ko-KR" altLang="en-US" smtClean="0"/>
              <a:t>2025. 7. 9.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CFC246-DBFF-8D47-BF03-7775F43C382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72426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CFC246-DBFF-8D47-BF03-7775F43C382E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526765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8D92C7-0C36-F31D-9D57-FF0125CC42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CCB885A-9862-1592-A80B-9BC4836A32B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B3EC735-08F5-0F1B-3739-AB0634095A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7FDE42D-275A-8527-8709-1AFC404306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3CFC246-DBFF-8D47-BF03-7775F43C382E}" type="slidenum">
              <a:rPr kumimoji="1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1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31026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CFC246-DBFF-8D47-BF03-7775F43C382E}" type="slidenum">
              <a:rPr kumimoji="1" lang="ko-KR" altLang="en-US" smtClean="0"/>
              <a:t>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677355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CFC246-DBFF-8D47-BF03-7775F43C382E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012206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CFC246-DBFF-8D47-BF03-7775F43C382E}" type="slidenum">
              <a:rPr kumimoji="1" lang="ko-KR" altLang="en-US" smtClean="0"/>
              <a:t>11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402227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3CFC246-DBFF-8D47-BF03-7775F43C382E}" type="slidenum">
              <a:rPr kumimoji="1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1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306275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9C37E3-CC2E-805A-2ABE-395B248706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FF79958-C8FF-C0C3-13FB-29FFD0832C1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CBCFF21-4F7B-64A5-41CF-2AF5229F98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68C79DB-8FA7-CDA1-DE12-8B18DD1800D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3CFC246-DBFF-8D47-BF03-7775F43C382E}" type="slidenum">
              <a:rPr kumimoji="1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1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67313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343D86-1C87-32C3-33C9-B187CBF805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4BC542D-0769-5410-5C9D-B2DE54E0A5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B540681-079A-D9F5-75FF-2BECA6AF33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78F7B0D-272B-987A-79E2-BEC164F4C6E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3CFC246-DBFF-8D47-BF03-7775F43C382E}" type="slidenum">
              <a:rPr kumimoji="1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1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0649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B8185C-8CEF-EEAD-E522-AF0BCBCDF5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2DC6D41-0358-FFE9-615E-6523F6AE90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7BEA01A-FD9B-6DD9-CB3D-2CA696B55D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8A95763-0BA9-A0CB-DD35-DBF9003EE3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3CFC246-DBFF-8D47-BF03-7775F43C382E}" type="slidenum">
              <a:rPr kumimoji="1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1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952130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3CFC246-DBFF-8D47-BF03-7775F43C382E}" type="slidenum">
              <a:rPr kumimoji="1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1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195941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495AA3-9441-BE77-42BA-0E2725A4C5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AD0C594-373C-C43F-F850-2603213E30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F5864FC-D603-6700-F106-AEB45E765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273F3-001C-864C-9F96-23CF0B0010B5}" type="datetimeFigureOut">
              <a:rPr kumimoji="1" lang="ko-KR" altLang="en-US" smtClean="0"/>
              <a:t>2025. 7. 9.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5885815-576B-1A95-6250-FD37192100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C2F3D9C-1057-6E35-81B6-357953848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2B92-3B06-3449-BFE0-83CE6B65255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184729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430F22-8E01-5B6E-53E5-2AE7B95AC6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6D85751-B0BC-D5F7-B16C-DF55B304EA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34F481D-AFD2-25E1-7A49-77B09E1AA2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273F3-001C-864C-9F96-23CF0B0010B5}" type="datetimeFigureOut">
              <a:rPr kumimoji="1" lang="ko-KR" altLang="en-US" smtClean="0"/>
              <a:t>2025. 7. 9.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B6243CB-000F-CC5A-B74B-D8B6B93E6B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C63242F-C705-3157-E1C1-3B45411CD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2B92-3B06-3449-BFE0-83CE6B65255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471053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B8EEB29-D82A-8EF2-3ED5-9E67159CF8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B1212F2-326C-DD30-3E99-D10C9E5370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7DB44C4-9FBB-C3C9-1A25-9824F2EA12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273F3-001C-864C-9F96-23CF0B0010B5}" type="datetimeFigureOut">
              <a:rPr kumimoji="1" lang="ko-KR" altLang="en-US" smtClean="0"/>
              <a:t>2025. 7. 9.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164D484-1C51-B149-E517-67C6F009A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C528A21-1E61-3451-FFAE-73EFA83FA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2B92-3B06-3449-BFE0-83CE6B65255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40483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03E4CD-4677-C45A-5B27-8F345400B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6660700-FC49-E751-29B3-0936A3223D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F122577-3566-BEDB-29ED-EDC52C6117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273F3-001C-864C-9F96-23CF0B0010B5}" type="datetimeFigureOut">
              <a:rPr kumimoji="1" lang="ko-KR" altLang="en-US" smtClean="0"/>
              <a:t>2025. 7. 9.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ED6680E-F57F-5F1F-CE55-D7EC03FEDE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2F93B9A-A4DF-5776-579B-6C5F333B2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2B92-3B06-3449-BFE0-83CE6B65255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992530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E7A6FF-8407-0656-C120-22F2989610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138059A-4F88-ADCB-9717-E1326E85EE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EE0AF41-F073-C410-7E58-D373CB47F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273F3-001C-864C-9F96-23CF0B0010B5}" type="datetimeFigureOut">
              <a:rPr kumimoji="1" lang="ko-KR" altLang="en-US" smtClean="0"/>
              <a:t>2025. 7. 9.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60906A6-D744-F03A-3529-D8374A190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CB0C5F5-6BC2-9F4E-340B-F9E2EB236A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2B92-3B06-3449-BFE0-83CE6B65255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339721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12F7BC-2C9E-CD80-BAAA-C5E9DADE6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DD716E-56FD-F9F6-EB1B-FB99A10283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5C35425-C2E0-FC09-F989-471536CC71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02CA7D3-E069-BE5A-3FD3-40D586D616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273F3-001C-864C-9F96-23CF0B0010B5}" type="datetimeFigureOut">
              <a:rPr kumimoji="1" lang="ko-KR" altLang="en-US" smtClean="0"/>
              <a:t>2025. 7. 9.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88DF843-C273-BCB1-5554-A7214BF7DC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23ACDBE-6E8E-2D25-BDB1-0C1D49345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2B92-3B06-3449-BFE0-83CE6B65255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685796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4773EC-9DCC-B7EA-3E1C-5275D61C42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302A497-7365-6777-2492-515B266041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4422578-999D-9B78-7068-AAE2EEF620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84163BF-A41E-742C-0450-C181B81BD57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E17EF80-9CE2-349F-1CF4-C3BAF461679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E6D6D60-6538-0F1B-08A6-9ED580D3CF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273F3-001C-864C-9F96-23CF0B0010B5}" type="datetimeFigureOut">
              <a:rPr kumimoji="1" lang="ko-KR" altLang="en-US" smtClean="0"/>
              <a:t>2025. 7. 9.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B03BFBB-C306-9219-15A1-A9F8CBF8E6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E0986C0-8D3F-BE02-6128-DF625F98EF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2B92-3B06-3449-BFE0-83CE6B65255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936988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DA3C81-44F1-7A56-3F0E-8C7A1B2CF7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72BC435-00F6-BDA6-8378-E7896783EA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273F3-001C-864C-9F96-23CF0B0010B5}" type="datetimeFigureOut">
              <a:rPr kumimoji="1" lang="ko-KR" altLang="en-US" smtClean="0"/>
              <a:t>2025. 7. 9.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9BE288F-B7EC-7DF6-A95D-3F3A605691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B51AE0E-A256-5EEB-46DF-2FE27DF83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2B92-3B06-3449-BFE0-83CE6B65255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172193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FA54812-3174-9FEF-4678-EC9842FBC8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273F3-001C-864C-9F96-23CF0B0010B5}" type="datetimeFigureOut">
              <a:rPr kumimoji="1" lang="ko-KR" altLang="en-US" smtClean="0"/>
              <a:t>2025. 7. 9.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117A4C8-B34E-C2D0-3005-231679804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A56A37B-5BC9-465E-DE4A-D3EA9BF2F6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2B92-3B06-3449-BFE0-83CE6B65255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445729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F9F7D0-36F8-0B00-D9BF-BB36D4AF6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6E1677B-4004-C6D7-527C-3DDC987DDA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FAE2E01-6E91-43BE-459E-89A5814875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F3BB7EB-107D-0AD1-B609-14E5335268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273F3-001C-864C-9F96-23CF0B0010B5}" type="datetimeFigureOut">
              <a:rPr kumimoji="1" lang="ko-KR" altLang="en-US" smtClean="0"/>
              <a:t>2025. 7. 9.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343E060-913A-AC40-A420-5F538D9EFD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D8D4C05-38CF-97AE-54FC-61EEF63E1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2B92-3B06-3449-BFE0-83CE6B65255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526367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010A25-35F1-EF37-DF52-F4B7A9050A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F03E550-6511-2EAB-D1BA-A6F819C435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AE4E8FF-285C-14A8-9E10-04C6AC0D56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801ADE0-2869-50CC-A91F-3642200EE5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273F3-001C-864C-9F96-23CF0B0010B5}" type="datetimeFigureOut">
              <a:rPr kumimoji="1" lang="ko-KR" altLang="en-US" smtClean="0"/>
              <a:t>2025. 7. 9.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CBA3755-6436-FFED-7900-F436EE6EF8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245EC8B-D2DD-C15C-61B4-A37EA342DB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2B92-3B06-3449-BFE0-83CE6B65255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260591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624A32A-3A7B-DDAE-5DA9-1F237C3DC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35DA61F-464C-0A39-D262-1AF6840C56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5DEE0BF-81FD-9E86-B9D9-D5E50A4E69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52273F3-001C-864C-9F96-23CF0B0010B5}" type="datetimeFigureOut">
              <a:rPr kumimoji="1" lang="ko-KR" altLang="en-US" smtClean="0"/>
              <a:t>2025. 7. 9.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3E6B3B-D136-4086-C2AF-E4806CE2A5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187A8C5-C09A-7EC9-D3E1-8053FF4865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2E52B92-3B06-3449-BFE0-83CE6B65255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051664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26.png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3" Type="http://schemas.openxmlformats.org/officeDocument/2006/relationships/image" Target="../media/image39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microsoft.com/office/2007/relationships/hdphoto" Target="../media/hdphoto5.wdp"/><Relationship Id="rId5" Type="http://schemas.openxmlformats.org/officeDocument/2006/relationships/image" Target="../media/image40.png"/><Relationship Id="rId4" Type="http://schemas.microsoft.com/office/2007/relationships/hdphoto" Target="../media/hdphoto4.wdp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image" Target="../media/image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microsoft.com/office/2007/relationships/hdphoto" Target="../media/hdphoto2.wdp"/><Relationship Id="rId9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10" Type="http://schemas.openxmlformats.org/officeDocument/2006/relationships/image" Target="../media/image33.png"/><Relationship Id="rId4" Type="http://schemas.openxmlformats.org/officeDocument/2006/relationships/image" Target="../media/image28.png"/><Relationship Id="rId9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C63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4DF7DAE-0E54-5C43-929D-71F5AAEE7549}"/>
              </a:ext>
            </a:extLst>
          </p:cNvPr>
          <p:cNvSpPr txBox="1"/>
          <p:nvPr/>
        </p:nvSpPr>
        <p:spPr>
          <a:xfrm>
            <a:off x="1014413" y="962272"/>
            <a:ext cx="50815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5400" b="1" dirty="0">
                <a:solidFill>
                  <a:schemeClr val="bg1"/>
                </a:solidFill>
                <a:latin typeface="Freesentation 9 Black" pitchFamily="2" charset="-127"/>
                <a:ea typeface="Freesentation 9 Black" pitchFamily="2" charset="-127"/>
              </a:rPr>
              <a:t>차량 </a:t>
            </a:r>
            <a:r>
              <a:rPr kumimoji="1" lang="en-US" altLang="ko-KR" sz="5400" b="1" dirty="0">
                <a:solidFill>
                  <a:schemeClr val="bg1"/>
                </a:solidFill>
                <a:latin typeface="Freesentation 9 Black" pitchFamily="2" charset="-127"/>
                <a:ea typeface="Freesentation 9 Black" pitchFamily="2" charset="-127"/>
              </a:rPr>
              <a:t>OCR</a:t>
            </a:r>
            <a:r>
              <a:rPr kumimoji="1" lang="ko-KR" altLang="en-US" sz="5400" b="1" dirty="0">
                <a:solidFill>
                  <a:schemeClr val="bg1"/>
                </a:solidFill>
                <a:latin typeface="Freesentation 9 Black" pitchFamily="2" charset="-127"/>
                <a:ea typeface="Freesentation 9 Black" pitchFamily="2" charset="-127"/>
              </a:rPr>
              <a:t> 프로그램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82D2DB-6955-10A3-438A-FC1382A0B693}"/>
              </a:ext>
            </a:extLst>
          </p:cNvPr>
          <p:cNvSpPr txBox="1"/>
          <p:nvPr/>
        </p:nvSpPr>
        <p:spPr>
          <a:xfrm>
            <a:off x="1014413" y="1885602"/>
            <a:ext cx="33381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dirty="0">
                <a:solidFill>
                  <a:schemeClr val="bg1">
                    <a:lumMod val="85000"/>
                  </a:schemeClr>
                </a:solidFill>
                <a:latin typeface="Freesentation 5 Medium" pitchFamily="2" charset="-127"/>
                <a:ea typeface="Freesentation 5 Medium" pitchFamily="2" charset="-127"/>
              </a:rPr>
              <a:t>실증적 </a:t>
            </a:r>
            <a:r>
              <a:rPr kumimoji="1" lang="en-US" altLang="ko-KR" sz="2400" dirty="0">
                <a:solidFill>
                  <a:schemeClr val="bg1">
                    <a:lumMod val="85000"/>
                  </a:schemeClr>
                </a:solidFill>
                <a:latin typeface="Freesentation 5 Medium" pitchFamily="2" charset="-127"/>
                <a:ea typeface="Freesentation 5 Medium" pitchFamily="2" charset="-127"/>
              </a:rPr>
              <a:t>AI </a:t>
            </a:r>
            <a:r>
              <a:rPr kumimoji="1" lang="ko-KR" altLang="en-US" sz="2400" dirty="0">
                <a:solidFill>
                  <a:schemeClr val="bg1">
                    <a:lumMod val="85000"/>
                  </a:schemeClr>
                </a:solidFill>
                <a:latin typeface="Freesentation 5 Medium" pitchFamily="2" charset="-127"/>
                <a:ea typeface="Freesentation 5 Medium" pitchFamily="2" charset="-127"/>
              </a:rPr>
              <a:t>개발 프로젝트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6B2D92-53A3-9366-BBA4-63B264FA5732}"/>
              </a:ext>
            </a:extLst>
          </p:cNvPr>
          <p:cNvSpPr txBox="1"/>
          <p:nvPr/>
        </p:nvSpPr>
        <p:spPr>
          <a:xfrm>
            <a:off x="1014413" y="5503356"/>
            <a:ext cx="25700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dirty="0">
                <a:solidFill>
                  <a:schemeClr val="bg1"/>
                </a:solidFill>
                <a:latin typeface="Freesentation 4 Regular" pitchFamily="2" charset="-127"/>
                <a:ea typeface="Freesentation 4 Regular" pitchFamily="2" charset="-127"/>
              </a:rPr>
              <a:t>팀</a:t>
            </a:r>
            <a:r>
              <a:rPr kumimoji="1" lang="en-US" altLang="ko-KR" sz="1600" dirty="0">
                <a:solidFill>
                  <a:schemeClr val="bg1"/>
                </a:solidFill>
                <a:latin typeface="Freesentation 4 Regular" pitchFamily="2" charset="-127"/>
                <a:ea typeface="Freesentation 4 Regular" pitchFamily="2" charset="-127"/>
              </a:rPr>
              <a:t>:</a:t>
            </a:r>
            <a:r>
              <a:rPr kumimoji="1" lang="ko-KR" altLang="en-US" sz="1600" dirty="0">
                <a:solidFill>
                  <a:schemeClr val="bg1"/>
                </a:solidFill>
                <a:latin typeface="Freesentation 4 Regular" pitchFamily="2" charset="-127"/>
                <a:ea typeface="Freesentation 4 Regular" pitchFamily="2" charset="-127"/>
              </a:rPr>
              <a:t> </a:t>
            </a:r>
            <a:r>
              <a:rPr kumimoji="1" lang="en-US" altLang="ko-KR" sz="1600" dirty="0">
                <a:solidFill>
                  <a:schemeClr val="bg1"/>
                </a:solidFill>
                <a:latin typeface="Freesentation 4 Regular" pitchFamily="2" charset="-127"/>
                <a:ea typeface="Freesentation 4 Regular" pitchFamily="2" charset="-127"/>
              </a:rPr>
              <a:t>AICN</a:t>
            </a:r>
          </a:p>
          <a:p>
            <a:r>
              <a:rPr kumimoji="1" lang="ko-KR" altLang="en-US" sz="1600" dirty="0">
                <a:solidFill>
                  <a:schemeClr val="bg1"/>
                </a:solidFill>
                <a:latin typeface="Freesentation 4 Regular" pitchFamily="2" charset="-127"/>
                <a:ea typeface="Freesentation 4 Regular" pitchFamily="2" charset="-127"/>
              </a:rPr>
              <a:t>팀원</a:t>
            </a:r>
            <a:r>
              <a:rPr kumimoji="1" lang="en-US" altLang="ko-KR" sz="1600" dirty="0">
                <a:solidFill>
                  <a:schemeClr val="bg1"/>
                </a:solidFill>
                <a:latin typeface="Freesentation 4 Regular" pitchFamily="2" charset="-127"/>
                <a:ea typeface="Freesentation 4 Regular" pitchFamily="2" charset="-127"/>
              </a:rPr>
              <a:t>:</a:t>
            </a:r>
            <a:r>
              <a:rPr kumimoji="1" lang="ko-KR" altLang="en-US" sz="1600" dirty="0">
                <a:solidFill>
                  <a:schemeClr val="bg1"/>
                </a:solidFill>
                <a:latin typeface="Freesentation 4 Regular" pitchFamily="2" charset="-127"/>
                <a:ea typeface="Freesentation 4 Regular" pitchFamily="2" charset="-127"/>
              </a:rPr>
              <a:t> 김재민</a:t>
            </a:r>
            <a:r>
              <a:rPr kumimoji="1" lang="en-US" altLang="ko-KR" sz="1600" dirty="0">
                <a:solidFill>
                  <a:schemeClr val="bg1"/>
                </a:solidFill>
                <a:latin typeface="Freesentation 4 Regular" pitchFamily="2" charset="-127"/>
                <a:ea typeface="Freesentation 4 Regular" pitchFamily="2" charset="-127"/>
              </a:rPr>
              <a:t>(</a:t>
            </a:r>
            <a:r>
              <a:rPr kumimoji="1" lang="ko-KR" altLang="en-US" sz="1600" dirty="0">
                <a:solidFill>
                  <a:schemeClr val="bg1"/>
                </a:solidFill>
                <a:latin typeface="Freesentation 4 Regular" pitchFamily="2" charset="-127"/>
                <a:ea typeface="Freesentation 4 Regular" pitchFamily="2" charset="-127"/>
              </a:rPr>
              <a:t>팀장</a:t>
            </a:r>
            <a:r>
              <a:rPr kumimoji="1" lang="en-US" altLang="ko-KR" sz="1600" dirty="0">
                <a:solidFill>
                  <a:schemeClr val="bg1"/>
                </a:solidFill>
                <a:latin typeface="Freesentation 4 Regular" pitchFamily="2" charset="-127"/>
                <a:ea typeface="Freesentation 4 Regular" pitchFamily="2" charset="-127"/>
              </a:rPr>
              <a:t>),</a:t>
            </a:r>
            <a:r>
              <a:rPr kumimoji="1" lang="ko-KR" altLang="en-US" sz="1600" dirty="0">
                <a:solidFill>
                  <a:schemeClr val="bg1"/>
                </a:solidFill>
                <a:latin typeface="Freesentation 4 Regular" pitchFamily="2" charset="-127"/>
                <a:ea typeface="Freesentation 4 Regular" pitchFamily="2" charset="-127"/>
              </a:rPr>
              <a:t> </a:t>
            </a:r>
            <a:r>
              <a:rPr kumimoji="1" lang="ko-KR" altLang="en-US" sz="1600" dirty="0" err="1">
                <a:solidFill>
                  <a:schemeClr val="bg1"/>
                </a:solidFill>
                <a:latin typeface="Freesentation 4 Regular" pitchFamily="2" charset="-127"/>
                <a:ea typeface="Freesentation 4 Regular" pitchFamily="2" charset="-127"/>
              </a:rPr>
              <a:t>김동경</a:t>
            </a:r>
            <a:r>
              <a:rPr kumimoji="1" lang="en-US" altLang="ko-KR" sz="1600" dirty="0">
                <a:solidFill>
                  <a:schemeClr val="bg1"/>
                </a:solidFill>
                <a:latin typeface="Freesentation 4 Regular" pitchFamily="2" charset="-127"/>
                <a:ea typeface="Freesentation 4 Regular" pitchFamily="2" charset="-127"/>
              </a:rPr>
              <a:t>,</a:t>
            </a:r>
            <a:r>
              <a:rPr kumimoji="1" lang="ko-KR" altLang="en-US" sz="1600" dirty="0">
                <a:solidFill>
                  <a:schemeClr val="bg1"/>
                </a:solidFill>
                <a:latin typeface="Freesentation 4 Regular" pitchFamily="2" charset="-127"/>
                <a:ea typeface="Freesentation 4 Regular" pitchFamily="2" charset="-127"/>
              </a:rPr>
              <a:t> 이도현</a:t>
            </a:r>
            <a:endParaRPr kumimoji="1" lang="en-US" altLang="ko-KR" sz="1600" dirty="0">
              <a:solidFill>
                <a:schemeClr val="bg1"/>
              </a:solidFill>
              <a:latin typeface="Freesentation 4 Regular" pitchFamily="2" charset="-127"/>
              <a:ea typeface="Freesentation 4 Regular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E8A6392-CD12-B240-D451-DE413C92E6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5843588" y="2565398"/>
            <a:ext cx="2115311" cy="2115311"/>
          </a:xfrm>
          <a:prstGeom prst="rect">
            <a:avLst/>
          </a:prstGeom>
        </p:spPr>
      </p:pic>
      <p:pic>
        <p:nvPicPr>
          <p:cNvPr id="8" name="그림 7" descr="차량, 육상 차량, 바퀴, 자동차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6FF2E6D4-9348-7848-0CA4-3DFF252F20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1243" y="2927790"/>
            <a:ext cx="5581459" cy="4225165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BDD500BF-572C-CF9F-9806-31391D73F4ED}"/>
              </a:ext>
            </a:extLst>
          </p:cNvPr>
          <p:cNvSpPr/>
          <p:nvPr/>
        </p:nvSpPr>
        <p:spPr>
          <a:xfrm>
            <a:off x="1121664" y="769869"/>
            <a:ext cx="658368" cy="948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932452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B0C268F-4B54-5A39-729F-868C0F1243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D959C67-29FC-0011-52D2-5F2967B05FC7}"/>
              </a:ext>
            </a:extLst>
          </p:cNvPr>
          <p:cNvSpPr txBox="1"/>
          <p:nvPr/>
        </p:nvSpPr>
        <p:spPr>
          <a:xfrm>
            <a:off x="2742212" y="503059"/>
            <a:ext cx="670757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" altLang="ko-KR" sz="4400" b="1" i="0" u="none" strike="noStrike" kern="1200" cap="none" spc="0" normalizeH="0" baseline="0" noProof="0" dirty="0">
                <a:ln>
                  <a:noFill/>
                </a:ln>
                <a:solidFill>
                  <a:srgbClr val="5A6170"/>
                </a:solidFill>
                <a:effectLst/>
                <a:uLnTx/>
                <a:uFillTx/>
                <a:latin typeface="Freesentation 9 Black" pitchFamily="2" charset="-127"/>
                <a:ea typeface="Freesentation 9 Black" pitchFamily="2" charset="-127"/>
                <a:cs typeface="+mn-cs"/>
              </a:rPr>
              <a:t>Project Progress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05D8BB4-7AE5-3D3B-5494-33E851F084F1}"/>
              </a:ext>
            </a:extLst>
          </p:cNvPr>
          <p:cNvSpPr txBox="1"/>
          <p:nvPr/>
        </p:nvSpPr>
        <p:spPr>
          <a:xfrm>
            <a:off x="5020724" y="1296568"/>
            <a:ext cx="21505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5A6170"/>
                </a:solidFill>
                <a:effectLst/>
                <a:uLnTx/>
                <a:uFillTx/>
                <a:latin typeface="Freesentation 4 Regular" pitchFamily="2" charset="-127"/>
                <a:ea typeface="Freesentation 4 Regular" pitchFamily="2" charset="-127"/>
                <a:cs typeface="+mn-cs"/>
              </a:rPr>
              <a:t>차량 </a:t>
            </a:r>
            <a:r>
              <a:rPr kumimoji="1" lang="en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5A6170"/>
                </a:solidFill>
                <a:effectLst/>
                <a:uLnTx/>
                <a:uFillTx/>
                <a:latin typeface="Freesentation 4 Regular" pitchFamily="2" charset="-127"/>
                <a:ea typeface="Freesentation 4 Regular" pitchFamily="2" charset="-127"/>
                <a:cs typeface="+mn-cs"/>
              </a:rPr>
              <a:t>OCR </a:t>
            </a:r>
            <a:r>
              <a:rPr kumimoji="1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5A6170"/>
                </a:solidFill>
                <a:effectLst/>
                <a:uLnTx/>
                <a:uFillTx/>
                <a:latin typeface="Freesentation 4 Regular" pitchFamily="2" charset="-127"/>
                <a:ea typeface="Freesentation 4 Regular" pitchFamily="2" charset="-127"/>
                <a:cs typeface="+mn-cs"/>
              </a:rPr>
              <a:t>프로그램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27F41FB8-09A0-1217-F34D-6003EF0C7925}"/>
              </a:ext>
            </a:extLst>
          </p:cNvPr>
          <p:cNvSpPr/>
          <p:nvPr/>
        </p:nvSpPr>
        <p:spPr>
          <a:xfrm>
            <a:off x="577098" y="1889076"/>
            <a:ext cx="11028782" cy="4461217"/>
          </a:xfrm>
          <a:prstGeom prst="roundRect">
            <a:avLst>
              <a:gd name="adj" fmla="val 4391"/>
            </a:avLst>
          </a:prstGeom>
          <a:solidFill>
            <a:schemeClr val="bg1"/>
          </a:solidFill>
          <a:ln>
            <a:noFill/>
          </a:ln>
          <a:effectLst>
            <a:outerShdw blurRad="152400" dist="762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9" name="양쪽 모서리가 둥근 사각형 8">
            <a:extLst>
              <a:ext uri="{FF2B5EF4-FFF2-40B4-BE49-F238E27FC236}">
                <a16:creationId xmlns:a16="http://schemas.microsoft.com/office/drawing/2014/main" id="{A192AED6-AB4B-FDEB-BAB0-24857FCDDC39}"/>
              </a:ext>
            </a:extLst>
          </p:cNvPr>
          <p:cNvSpPr/>
          <p:nvPr/>
        </p:nvSpPr>
        <p:spPr>
          <a:xfrm>
            <a:off x="577098" y="1893722"/>
            <a:ext cx="11028782" cy="438782"/>
          </a:xfrm>
          <a:prstGeom prst="round2SameRect">
            <a:avLst>
              <a:gd name="adj1" fmla="val 21269"/>
              <a:gd name="adj2" fmla="val 0"/>
            </a:avLst>
          </a:prstGeom>
          <a:solidFill>
            <a:srgbClr val="1431C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BD7315D-8A92-0A6F-1002-F8A8C619DA9C}"/>
              </a:ext>
            </a:extLst>
          </p:cNvPr>
          <p:cNvSpPr txBox="1"/>
          <p:nvPr/>
        </p:nvSpPr>
        <p:spPr>
          <a:xfrm>
            <a:off x="4226898" y="1908326"/>
            <a:ext cx="37291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" altLang="ko-KR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eesentation 4 Regular" pitchFamily="2" charset="-127"/>
                <a:ea typeface="Freesentation 4 Regular" pitchFamily="2" charset="-127"/>
                <a:cs typeface="+mn-cs"/>
              </a:rPr>
              <a:t>generate_img.py</a:t>
            </a:r>
            <a:endParaRPr kumimoji="1" lang="en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eesentation 4 Regular" pitchFamily="2" charset="-127"/>
              <a:ea typeface="Freesentation 4 Regular" pitchFamily="2" charset="-127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50457A0-B08E-4189-5968-5C587DF7C42F}"/>
              </a:ext>
            </a:extLst>
          </p:cNvPr>
          <p:cNvSpPr txBox="1"/>
          <p:nvPr/>
        </p:nvSpPr>
        <p:spPr>
          <a:xfrm>
            <a:off x="3416282" y="2442721"/>
            <a:ext cx="53718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eesentation 4 Regular" pitchFamily="2" charset="-127"/>
                <a:ea typeface="Freesentation 4 Regular" pitchFamily="2" charset="-127"/>
              </a:rPr>
              <a:t>생성한 번호판 이미지를 </a:t>
            </a:r>
            <a:r>
              <a:rPr kumimoji="1" lang="en-US" altLang="ko-KR" sz="1600" b="1" dirty="0">
                <a:solidFill>
                  <a:prstClr val="black"/>
                </a:solidFill>
                <a:latin typeface="Freesentation 4 Regular" pitchFamily="2" charset="-127"/>
                <a:ea typeface="Freesentation 4 Regular" pitchFamily="2" charset="-127"/>
              </a:rPr>
              <a:t> </a:t>
            </a:r>
            <a:r>
              <a:rPr kumimoji="1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eesentation 4 Regular" pitchFamily="2" charset="-127"/>
                <a:ea typeface="Freesentation 4 Regular" pitchFamily="2" charset="-127"/>
              </a:rPr>
              <a:t>차량 이미지에 붙이는 코드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ED7A19A-C63C-8087-76AA-4EC94A47CB20}"/>
              </a:ext>
            </a:extLst>
          </p:cNvPr>
          <p:cNvSpPr txBox="1"/>
          <p:nvPr/>
        </p:nvSpPr>
        <p:spPr>
          <a:xfrm>
            <a:off x="201878" y="5457707"/>
            <a:ext cx="33812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600" dirty="0">
                <a:latin typeface="Freesentation 4 Regular" pitchFamily="2" charset="-127"/>
                <a:ea typeface="Freesentation 4 Regular" pitchFamily="2" charset="-127"/>
              </a:rPr>
              <a:t>저장된 번호판 불러오기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48B65CB-1B3F-659B-6A0D-46794B68D0FE}"/>
              </a:ext>
            </a:extLst>
          </p:cNvPr>
          <p:cNvSpPr txBox="1"/>
          <p:nvPr/>
        </p:nvSpPr>
        <p:spPr>
          <a:xfrm>
            <a:off x="2911809" y="5344277"/>
            <a:ext cx="33812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600" dirty="0">
                <a:latin typeface="Freesentation 4 Regular" pitchFamily="2" charset="-127"/>
                <a:ea typeface="Freesentation 4 Regular" pitchFamily="2" charset="-127"/>
              </a:rPr>
              <a:t>차량 원본 </a:t>
            </a:r>
            <a:r>
              <a:rPr kumimoji="1" lang="en-US" altLang="ko-KR" sz="1600" dirty="0" err="1">
                <a:latin typeface="Freesentation 4 Regular" pitchFamily="2" charset="-127"/>
                <a:ea typeface="Freesentation 4 Regular" pitchFamily="2" charset="-127"/>
              </a:rPr>
              <a:t>json</a:t>
            </a:r>
            <a:r>
              <a:rPr kumimoji="1" lang="ko-KR" altLang="en-US" sz="1600" dirty="0">
                <a:latin typeface="Freesentation 4 Regular" pitchFamily="2" charset="-127"/>
                <a:ea typeface="Freesentation 4 Regular" pitchFamily="2" charset="-127"/>
              </a:rPr>
              <a:t> 파일 불러와서</a:t>
            </a:r>
            <a:r>
              <a:rPr kumimoji="1" lang="en-US" altLang="ko-KR" sz="1600" dirty="0">
                <a:latin typeface="Freesentation 4 Regular" pitchFamily="2" charset="-127"/>
                <a:ea typeface="Freesentation 4 Regular" pitchFamily="2" charset="-127"/>
              </a:rPr>
              <a:t> </a:t>
            </a:r>
          </a:p>
          <a:p>
            <a:pPr algn="ctr"/>
            <a:r>
              <a:rPr kumimoji="1" lang="ko-KR" altLang="en-US" sz="1600" dirty="0">
                <a:latin typeface="Freesentation 4 Regular" pitchFamily="2" charset="-127"/>
                <a:ea typeface="Freesentation 4 Regular" pitchFamily="2" charset="-127"/>
              </a:rPr>
              <a:t>차량 번호판 </a:t>
            </a:r>
            <a:r>
              <a:rPr kumimoji="1" lang="en-US" altLang="ko-KR" sz="1600" dirty="0" err="1">
                <a:latin typeface="Freesentation 4 Regular" pitchFamily="2" charset="-127"/>
                <a:ea typeface="Freesentation 4 Regular" pitchFamily="2" charset="-127"/>
              </a:rPr>
              <a:t>bbox</a:t>
            </a:r>
            <a:r>
              <a:rPr kumimoji="1" lang="en-US" altLang="ko-KR" sz="1600" dirty="0">
                <a:latin typeface="Freesentation 4 Regular" pitchFamily="2" charset="-127"/>
                <a:ea typeface="Freesentation 4 Regular" pitchFamily="2" charset="-127"/>
              </a:rPr>
              <a:t> </a:t>
            </a:r>
            <a:r>
              <a:rPr kumimoji="1" lang="ko-KR" altLang="en-US" sz="1600" dirty="0">
                <a:latin typeface="Freesentation 4 Regular" pitchFamily="2" charset="-127"/>
                <a:ea typeface="Freesentation 4 Regular" pitchFamily="2" charset="-127"/>
              </a:rPr>
              <a:t>읽기 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8A825B1-2222-161C-5A86-7F81D6B7F252}"/>
              </a:ext>
            </a:extLst>
          </p:cNvPr>
          <p:cNvSpPr txBox="1"/>
          <p:nvPr/>
        </p:nvSpPr>
        <p:spPr>
          <a:xfrm>
            <a:off x="5851821" y="5467388"/>
            <a:ext cx="33812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600" dirty="0" err="1">
                <a:latin typeface="Freesentation 4 Regular" pitchFamily="2" charset="-127"/>
                <a:ea typeface="Freesentation 4 Regular" pitchFamily="2" charset="-127"/>
              </a:rPr>
              <a:t>차량이미지</a:t>
            </a:r>
            <a:r>
              <a:rPr kumimoji="1" lang="ko-KR" altLang="en-US" sz="1600" dirty="0">
                <a:latin typeface="Freesentation 4 Regular" pitchFamily="2" charset="-127"/>
                <a:ea typeface="Freesentation 4 Regular" pitchFamily="2" charset="-127"/>
              </a:rPr>
              <a:t> 불러와서 번호판과 합성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5291E33-3944-08D2-F9E7-AD63ABB02B3C}"/>
              </a:ext>
            </a:extLst>
          </p:cNvPr>
          <p:cNvSpPr txBox="1"/>
          <p:nvPr/>
        </p:nvSpPr>
        <p:spPr>
          <a:xfrm>
            <a:off x="8599877" y="5467388"/>
            <a:ext cx="33812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600" dirty="0">
                <a:latin typeface="Freesentation 4 Regular" pitchFamily="2" charset="-127"/>
                <a:ea typeface="Freesentation 4 Regular" pitchFamily="2" charset="-127"/>
              </a:rPr>
              <a:t>결과 이미지 저장</a:t>
            </a:r>
          </a:p>
        </p:txBody>
      </p:sp>
      <p:pic>
        <p:nvPicPr>
          <p:cNvPr id="40" name="그림 39" descr="블랙, 어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8D579C4-582A-1AC9-D36B-2984DA6479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6928" y="3899488"/>
            <a:ext cx="449687" cy="449687"/>
          </a:xfrm>
          <a:prstGeom prst="rect">
            <a:avLst/>
          </a:prstGeom>
        </p:spPr>
      </p:pic>
      <p:pic>
        <p:nvPicPr>
          <p:cNvPr id="41" name="그림 40" descr="블랙, 어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4DAF4610-33D3-F48F-7590-B25580D02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1821" y="3899488"/>
            <a:ext cx="449687" cy="449687"/>
          </a:xfrm>
          <a:prstGeom prst="rect">
            <a:avLst/>
          </a:prstGeom>
        </p:spPr>
      </p:pic>
      <p:pic>
        <p:nvPicPr>
          <p:cNvPr id="42" name="그림 41" descr="블랙, 어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0248611-B065-75BA-2AB9-5B41715570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0632" y="3899488"/>
            <a:ext cx="449687" cy="449687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9527" y="3518723"/>
            <a:ext cx="1201922" cy="1201922"/>
          </a:xfrm>
          <a:prstGeom prst="rect">
            <a:avLst/>
          </a:prstGeom>
        </p:spPr>
      </p:pic>
      <p:pic>
        <p:nvPicPr>
          <p:cNvPr id="44" name="그림 4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376" y="3899488"/>
            <a:ext cx="1794225" cy="43028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8806" y="3564758"/>
            <a:ext cx="2086698" cy="118135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5128" y="3639704"/>
            <a:ext cx="752580" cy="105742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C62C736-7CC5-FB7F-2F60-E9C136DA9E8D}"/>
              </a:ext>
            </a:extLst>
          </p:cNvPr>
          <p:cNvSpPr txBox="1"/>
          <p:nvPr/>
        </p:nvSpPr>
        <p:spPr>
          <a:xfrm>
            <a:off x="11366090" y="6444424"/>
            <a:ext cx="825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>
                <a:latin typeface="Freesentation 4 Regular" pitchFamily="2" charset="-127"/>
                <a:ea typeface="Freesentation 4 Regular" pitchFamily="2" charset="-127"/>
              </a:rPr>
              <a:t>9/19</a:t>
            </a:r>
            <a:endParaRPr kumimoji="1" lang="ko-KR" altLang="en-US" dirty="0">
              <a:latin typeface="Freesentation 4 Regular" pitchFamily="2" charset="-127"/>
              <a:ea typeface="Freesentation 4 Regular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780032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4A067A0-83EB-5B80-C68D-29A2AF5119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7027529-BB3F-1008-672A-F616378C6CF2}"/>
              </a:ext>
            </a:extLst>
          </p:cNvPr>
          <p:cNvSpPr txBox="1"/>
          <p:nvPr/>
        </p:nvSpPr>
        <p:spPr>
          <a:xfrm>
            <a:off x="2742212" y="503059"/>
            <a:ext cx="670757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" altLang="ko-KR" sz="4400" b="1" i="0" u="none" strike="noStrike" kern="1200" cap="none" spc="0" normalizeH="0" baseline="0" noProof="0" dirty="0">
                <a:ln>
                  <a:noFill/>
                </a:ln>
                <a:solidFill>
                  <a:srgbClr val="5A6170"/>
                </a:solidFill>
                <a:effectLst/>
                <a:uLnTx/>
                <a:uFillTx/>
                <a:latin typeface="Freesentation 9 Black" pitchFamily="2" charset="-127"/>
                <a:ea typeface="Freesentation 9 Black" pitchFamily="2" charset="-127"/>
                <a:cs typeface="+mn-cs"/>
              </a:rPr>
              <a:t>Project Progress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CEFF53E-BC73-D18D-4CE8-B7BD0DF8FA2E}"/>
              </a:ext>
            </a:extLst>
          </p:cNvPr>
          <p:cNvSpPr txBox="1"/>
          <p:nvPr/>
        </p:nvSpPr>
        <p:spPr>
          <a:xfrm>
            <a:off x="5020724" y="1296568"/>
            <a:ext cx="21505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5A6170"/>
                </a:solidFill>
                <a:effectLst/>
                <a:uLnTx/>
                <a:uFillTx/>
                <a:latin typeface="Freesentation 4 Regular" pitchFamily="2" charset="-127"/>
                <a:ea typeface="Freesentation 4 Regular" pitchFamily="2" charset="-127"/>
                <a:cs typeface="+mn-cs"/>
              </a:rPr>
              <a:t>차량 </a:t>
            </a:r>
            <a:r>
              <a:rPr kumimoji="1" lang="en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5A6170"/>
                </a:solidFill>
                <a:effectLst/>
                <a:uLnTx/>
                <a:uFillTx/>
                <a:latin typeface="Freesentation 4 Regular" pitchFamily="2" charset="-127"/>
                <a:ea typeface="Freesentation 4 Regular" pitchFamily="2" charset="-127"/>
                <a:cs typeface="+mn-cs"/>
              </a:rPr>
              <a:t>OCR </a:t>
            </a:r>
            <a:r>
              <a:rPr kumimoji="1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5A6170"/>
                </a:solidFill>
                <a:effectLst/>
                <a:uLnTx/>
                <a:uFillTx/>
                <a:latin typeface="Freesentation 4 Regular" pitchFamily="2" charset="-127"/>
                <a:ea typeface="Freesentation 4 Regular" pitchFamily="2" charset="-127"/>
                <a:cs typeface="+mn-cs"/>
              </a:rPr>
              <a:t>프로그램</a:t>
            </a: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7F2E84FA-2224-FC63-F82D-167C3428FC30}"/>
              </a:ext>
            </a:extLst>
          </p:cNvPr>
          <p:cNvSpPr/>
          <p:nvPr/>
        </p:nvSpPr>
        <p:spPr>
          <a:xfrm>
            <a:off x="494522" y="1889870"/>
            <a:ext cx="11178074" cy="4461217"/>
          </a:xfrm>
          <a:prstGeom prst="roundRect">
            <a:avLst>
              <a:gd name="adj" fmla="val 4391"/>
            </a:avLst>
          </a:prstGeom>
          <a:solidFill>
            <a:schemeClr val="bg1"/>
          </a:solidFill>
          <a:ln>
            <a:noFill/>
          </a:ln>
          <a:effectLst>
            <a:outerShdw blurRad="152400" dist="762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904974-7ED3-A37F-4CF9-08E5B65B803D}"/>
              </a:ext>
            </a:extLst>
          </p:cNvPr>
          <p:cNvSpPr txBox="1"/>
          <p:nvPr/>
        </p:nvSpPr>
        <p:spPr>
          <a:xfrm>
            <a:off x="4209636" y="2051877"/>
            <a:ext cx="37291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eesentation 4 Regular" pitchFamily="2" charset="-127"/>
                <a:ea typeface="Freesentation 4 Regular" pitchFamily="2" charset="-127"/>
                <a:cs typeface="+mn-cs"/>
              </a:rPr>
              <a:t>학습상황</a:t>
            </a:r>
            <a:endParaRPr kumimoji="1" lang="en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reesentation 4 Regular" pitchFamily="2" charset="-127"/>
              <a:ea typeface="Freesentation 4 Regular" pitchFamily="2" charset="-127"/>
              <a:cs typeface="+mn-cs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808E49E6-66B8-0A0F-0DA2-369EFA72951C}"/>
              </a:ext>
            </a:extLst>
          </p:cNvPr>
          <p:cNvSpPr/>
          <p:nvPr/>
        </p:nvSpPr>
        <p:spPr>
          <a:xfrm>
            <a:off x="559836" y="1969919"/>
            <a:ext cx="11028783" cy="4304963"/>
          </a:xfrm>
          <a:prstGeom prst="roundRect">
            <a:avLst>
              <a:gd name="adj" fmla="val 4391"/>
            </a:avLst>
          </a:prstGeom>
          <a:noFill/>
          <a:ln>
            <a:solidFill>
              <a:schemeClr val="accent1">
                <a:shade val="15000"/>
              </a:schemeClr>
            </a:solidFill>
            <a:prstDash val="dash"/>
          </a:ln>
          <a:effectLst>
            <a:outerShdw blurRad="152400" dist="762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34" charset="-127"/>
              <a:cs typeface="+mn-cs"/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9160703"/>
              </p:ext>
            </p:extLst>
          </p:nvPr>
        </p:nvGraphicFramePr>
        <p:xfrm>
          <a:off x="644662" y="2532034"/>
          <a:ext cx="10859130" cy="3635497"/>
        </p:xfrm>
        <a:graphic>
          <a:graphicData uri="http://schemas.openxmlformats.org/drawingml/2006/table">
            <a:tbl>
              <a:tblPr/>
              <a:tblGrid>
                <a:gridCol w="466536">
                  <a:extLst>
                    <a:ext uri="{9D8B030D-6E8A-4147-A177-3AD203B41FA5}">
                      <a16:colId xmlns:a16="http://schemas.microsoft.com/office/drawing/2014/main" val="4025164653"/>
                    </a:ext>
                  </a:extLst>
                </a:gridCol>
                <a:gridCol w="689610">
                  <a:extLst>
                    <a:ext uri="{9D8B030D-6E8A-4147-A177-3AD203B41FA5}">
                      <a16:colId xmlns:a16="http://schemas.microsoft.com/office/drawing/2014/main" val="1097685836"/>
                    </a:ext>
                  </a:extLst>
                </a:gridCol>
                <a:gridCol w="755780">
                  <a:extLst>
                    <a:ext uri="{9D8B030D-6E8A-4147-A177-3AD203B41FA5}">
                      <a16:colId xmlns:a16="http://schemas.microsoft.com/office/drawing/2014/main" val="3745203986"/>
                    </a:ext>
                  </a:extLst>
                </a:gridCol>
                <a:gridCol w="783771">
                  <a:extLst>
                    <a:ext uri="{9D8B030D-6E8A-4147-A177-3AD203B41FA5}">
                      <a16:colId xmlns:a16="http://schemas.microsoft.com/office/drawing/2014/main" val="2185256190"/>
                    </a:ext>
                  </a:extLst>
                </a:gridCol>
                <a:gridCol w="699796">
                  <a:extLst>
                    <a:ext uri="{9D8B030D-6E8A-4147-A177-3AD203B41FA5}">
                      <a16:colId xmlns:a16="http://schemas.microsoft.com/office/drawing/2014/main" val="1145285494"/>
                    </a:ext>
                  </a:extLst>
                </a:gridCol>
                <a:gridCol w="821094">
                  <a:extLst>
                    <a:ext uri="{9D8B030D-6E8A-4147-A177-3AD203B41FA5}">
                      <a16:colId xmlns:a16="http://schemas.microsoft.com/office/drawing/2014/main" val="864603103"/>
                    </a:ext>
                  </a:extLst>
                </a:gridCol>
                <a:gridCol w="727788">
                  <a:extLst>
                    <a:ext uri="{9D8B030D-6E8A-4147-A177-3AD203B41FA5}">
                      <a16:colId xmlns:a16="http://schemas.microsoft.com/office/drawing/2014/main" val="1689020983"/>
                    </a:ext>
                  </a:extLst>
                </a:gridCol>
                <a:gridCol w="746449">
                  <a:extLst>
                    <a:ext uri="{9D8B030D-6E8A-4147-A177-3AD203B41FA5}">
                      <a16:colId xmlns:a16="http://schemas.microsoft.com/office/drawing/2014/main" val="1900517684"/>
                    </a:ext>
                  </a:extLst>
                </a:gridCol>
                <a:gridCol w="886408">
                  <a:extLst>
                    <a:ext uri="{9D8B030D-6E8A-4147-A177-3AD203B41FA5}">
                      <a16:colId xmlns:a16="http://schemas.microsoft.com/office/drawing/2014/main" val="2642806631"/>
                    </a:ext>
                  </a:extLst>
                </a:gridCol>
                <a:gridCol w="662188">
                  <a:extLst>
                    <a:ext uri="{9D8B030D-6E8A-4147-A177-3AD203B41FA5}">
                      <a16:colId xmlns:a16="http://schemas.microsoft.com/office/drawing/2014/main" val="3610356670"/>
                    </a:ext>
                  </a:extLst>
                </a:gridCol>
                <a:gridCol w="723942">
                  <a:extLst>
                    <a:ext uri="{9D8B030D-6E8A-4147-A177-3AD203B41FA5}">
                      <a16:colId xmlns:a16="http://schemas.microsoft.com/office/drawing/2014/main" val="3579410006"/>
                    </a:ext>
                  </a:extLst>
                </a:gridCol>
                <a:gridCol w="723942">
                  <a:extLst>
                    <a:ext uri="{9D8B030D-6E8A-4147-A177-3AD203B41FA5}">
                      <a16:colId xmlns:a16="http://schemas.microsoft.com/office/drawing/2014/main" val="4275409209"/>
                    </a:ext>
                  </a:extLst>
                </a:gridCol>
                <a:gridCol w="723942">
                  <a:extLst>
                    <a:ext uri="{9D8B030D-6E8A-4147-A177-3AD203B41FA5}">
                      <a16:colId xmlns:a16="http://schemas.microsoft.com/office/drawing/2014/main" val="1447750834"/>
                    </a:ext>
                  </a:extLst>
                </a:gridCol>
                <a:gridCol w="723942">
                  <a:extLst>
                    <a:ext uri="{9D8B030D-6E8A-4147-A177-3AD203B41FA5}">
                      <a16:colId xmlns:a16="http://schemas.microsoft.com/office/drawing/2014/main" val="1484950961"/>
                    </a:ext>
                  </a:extLst>
                </a:gridCol>
                <a:gridCol w="723942">
                  <a:extLst>
                    <a:ext uri="{9D8B030D-6E8A-4147-A177-3AD203B41FA5}">
                      <a16:colId xmlns:a16="http://schemas.microsoft.com/office/drawing/2014/main" val="3560987373"/>
                    </a:ext>
                  </a:extLst>
                </a:gridCol>
              </a:tblGrid>
              <a:tr h="66262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epoch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time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train/</a:t>
                      </a:r>
                    </a:p>
                    <a:p>
                      <a:pPr algn="ctr" fontAlgn="ctr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box_loss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Freesentation 4 Regular" charset="-127"/>
                        <a:ea typeface="Freesentation 4 Regular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train/</a:t>
                      </a:r>
                    </a:p>
                    <a:p>
                      <a:pPr algn="ctr" fontAlgn="ctr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cls_loss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Freesentation 4 Regular" charset="-127"/>
                        <a:ea typeface="Freesentation 4 Regular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train/</a:t>
                      </a:r>
                    </a:p>
                    <a:p>
                      <a:pPr algn="ctr" fontAlgn="ctr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dfl_loss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Freesentation 4 Regular" charset="-127"/>
                        <a:ea typeface="Freesentation 4 Regular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metrics/</a:t>
                      </a:r>
                    </a:p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precision(B)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metrics/</a:t>
                      </a:r>
                    </a:p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recall(B)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metrics/</a:t>
                      </a:r>
                    </a:p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mAP50(B)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metrics/</a:t>
                      </a:r>
                    </a:p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mAP50-95(B)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Val/</a:t>
                      </a:r>
                    </a:p>
                    <a:p>
                      <a:pPr algn="ctr" fontAlgn="ctr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box_loss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Freesentation 4 Regular" charset="-127"/>
                        <a:ea typeface="Freesentation 4 Regular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val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/</a:t>
                      </a:r>
                    </a:p>
                    <a:p>
                      <a:pPr algn="ctr" fontAlgn="ctr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cls_loss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Freesentation 4 Regular" charset="-127"/>
                        <a:ea typeface="Freesentation 4 Regular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val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/</a:t>
                      </a:r>
                    </a:p>
                    <a:p>
                      <a:pPr algn="ctr" fontAlgn="ctr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dfl_loss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Freesentation 4 Regular" charset="-127"/>
                        <a:ea typeface="Freesentation 4 Regular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lr/pg0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lr/pg1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lr/pg2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40857135"/>
                  </a:ext>
                </a:extLst>
              </a:tr>
              <a:tr h="27026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11537.6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1.26683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1.5358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0.8476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0.76796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0.81901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0.85713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0.54981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1.07973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0.77288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0.82009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0.003333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0.003333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0.003333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027542"/>
                  </a:ext>
                </a:extLst>
              </a:tr>
              <a:tr h="27026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22995.5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1.19092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0.80698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0.82989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0.67005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0.75882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0.72783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0.3782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1.29715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1.18396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0.85316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0.006535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0.006535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0.006535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50986514"/>
                  </a:ext>
                </a:extLst>
              </a:tr>
              <a:tr h="27026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34339.2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1.18354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0.81236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0.83012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0.77604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0.00911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0.39267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0.2568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2.18778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5.94291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1.01952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0.009604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0.009604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0.009604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46648956"/>
                  </a:ext>
                </a:extLst>
              </a:tr>
              <a:tr h="27026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45585.7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1.1663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0.80388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0.82765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2.68586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7.12861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1.13083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0.009406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0.009406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0.009406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4160965"/>
                  </a:ext>
                </a:extLst>
              </a:tr>
              <a:tr h="27026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10988.2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1.16792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0.80545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0.82865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0.55677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0.76987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0.63478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0.40891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1.33672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2.67644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0.85948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0.009208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0.009208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0.009208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52235495"/>
                  </a:ext>
                </a:extLst>
              </a:tr>
              <a:tr h="27026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22193.1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1.13548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0.7778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0.82234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0.72409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0.71298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0.76995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0.486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1.14047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1.35953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0.82814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0.00901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0.00901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0.00901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41308167"/>
                  </a:ext>
                </a:extLst>
              </a:tr>
              <a:tr h="27026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33509.4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1.12257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0.76524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0.81982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0.75281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0.79312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0.83519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0.54111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1.06325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0.90872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0.81741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0.008812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0.008812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0.008812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8679925"/>
                  </a:ext>
                </a:extLst>
              </a:tr>
              <a:tr h="27026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44636.1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1.11608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0.75759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0.81855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0.7732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0.81775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0.85897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0.56807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1.03234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0.77678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0.81245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0.008614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0.008614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0.008614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9861782"/>
                  </a:ext>
                </a:extLst>
              </a:tr>
              <a:tr h="27026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55923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1.1091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0.75218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0.81679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0.78179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0.82652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0.86742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0.57722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1.02162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0.73645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0.80949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0.008416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0.008416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0.008416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9837847"/>
                  </a:ext>
                </a:extLst>
              </a:tr>
              <a:tr h="27026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10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67096.8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1.10522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0.74984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0.81652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0.78836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0.83048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0.8726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0.58184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1.01658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0.71938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0.80772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0.008218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0.008218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0.008218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2026356"/>
                  </a:ext>
                </a:extLst>
              </a:tr>
              <a:tr h="27026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11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10929.6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1.10359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0.74529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0.81705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0.79209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0.8303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0.87531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0.58499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1.01224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0.71094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0.80683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0.00802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0.00802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0.00802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2025884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E023DF3E-519A-651C-0F82-CF02BA158695}"/>
              </a:ext>
            </a:extLst>
          </p:cNvPr>
          <p:cNvSpPr txBox="1"/>
          <p:nvPr/>
        </p:nvSpPr>
        <p:spPr>
          <a:xfrm>
            <a:off x="11366090" y="6444424"/>
            <a:ext cx="825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>
                <a:latin typeface="Freesentation 4 Regular" pitchFamily="2" charset="-127"/>
                <a:ea typeface="Freesentation 4 Regular" pitchFamily="2" charset="-127"/>
              </a:rPr>
              <a:t>10/19</a:t>
            </a:r>
            <a:endParaRPr kumimoji="1" lang="ko-KR" altLang="en-US" dirty="0">
              <a:latin typeface="Freesentation 4 Regular" pitchFamily="2" charset="-127"/>
              <a:ea typeface="Freesentation 4 Regular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21972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4A067A0-83EB-5B80-C68D-29A2AF5119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7027529-BB3F-1008-672A-F616378C6CF2}"/>
              </a:ext>
            </a:extLst>
          </p:cNvPr>
          <p:cNvSpPr txBox="1"/>
          <p:nvPr/>
        </p:nvSpPr>
        <p:spPr>
          <a:xfrm>
            <a:off x="2742212" y="503059"/>
            <a:ext cx="670757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" altLang="ko-KR" sz="4400" b="1" i="0" u="none" strike="noStrike" kern="1200" cap="none" spc="0" normalizeH="0" baseline="0" noProof="0" dirty="0">
                <a:ln>
                  <a:noFill/>
                </a:ln>
                <a:solidFill>
                  <a:srgbClr val="5A6170"/>
                </a:solidFill>
                <a:effectLst/>
                <a:uLnTx/>
                <a:uFillTx/>
                <a:latin typeface="Freesentation 9 Black" pitchFamily="2" charset="-127"/>
                <a:ea typeface="Freesentation 9 Black" pitchFamily="2" charset="-127"/>
                <a:cs typeface="+mn-cs"/>
              </a:rPr>
              <a:t>Project Progress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CEFF53E-BC73-D18D-4CE8-B7BD0DF8FA2E}"/>
              </a:ext>
            </a:extLst>
          </p:cNvPr>
          <p:cNvSpPr txBox="1"/>
          <p:nvPr/>
        </p:nvSpPr>
        <p:spPr>
          <a:xfrm>
            <a:off x="5020724" y="1296568"/>
            <a:ext cx="21505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5A6170"/>
                </a:solidFill>
                <a:effectLst/>
                <a:uLnTx/>
                <a:uFillTx/>
                <a:latin typeface="Freesentation 4 Regular" pitchFamily="2" charset="-127"/>
                <a:ea typeface="Freesentation 4 Regular" pitchFamily="2" charset="-127"/>
                <a:cs typeface="+mn-cs"/>
              </a:rPr>
              <a:t>차량 </a:t>
            </a:r>
            <a:r>
              <a:rPr kumimoji="1" lang="en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5A6170"/>
                </a:solidFill>
                <a:effectLst/>
                <a:uLnTx/>
                <a:uFillTx/>
                <a:latin typeface="Freesentation 4 Regular" pitchFamily="2" charset="-127"/>
                <a:ea typeface="Freesentation 4 Regular" pitchFamily="2" charset="-127"/>
                <a:cs typeface="+mn-cs"/>
              </a:rPr>
              <a:t>OCR </a:t>
            </a:r>
            <a:r>
              <a:rPr kumimoji="1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5A6170"/>
                </a:solidFill>
                <a:effectLst/>
                <a:uLnTx/>
                <a:uFillTx/>
                <a:latin typeface="Freesentation 4 Regular" pitchFamily="2" charset="-127"/>
                <a:ea typeface="Freesentation 4 Regular" pitchFamily="2" charset="-127"/>
                <a:cs typeface="+mn-cs"/>
              </a:rPr>
              <a:t>프로그램</a:t>
            </a: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7F2E84FA-2224-FC63-F82D-167C3428FC30}"/>
              </a:ext>
            </a:extLst>
          </p:cNvPr>
          <p:cNvSpPr/>
          <p:nvPr/>
        </p:nvSpPr>
        <p:spPr>
          <a:xfrm>
            <a:off x="494522" y="1889870"/>
            <a:ext cx="11178074" cy="4461217"/>
          </a:xfrm>
          <a:prstGeom prst="roundRect">
            <a:avLst>
              <a:gd name="adj" fmla="val 4391"/>
            </a:avLst>
          </a:prstGeom>
          <a:solidFill>
            <a:schemeClr val="bg1"/>
          </a:solidFill>
          <a:ln>
            <a:noFill/>
          </a:ln>
          <a:effectLst>
            <a:outerShdw blurRad="152400" dist="762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904974-7ED3-A37F-4CF9-08E5B65B803D}"/>
              </a:ext>
            </a:extLst>
          </p:cNvPr>
          <p:cNvSpPr txBox="1"/>
          <p:nvPr/>
        </p:nvSpPr>
        <p:spPr>
          <a:xfrm>
            <a:off x="4209636" y="2051877"/>
            <a:ext cx="37291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eesentation 4 Regular" pitchFamily="2" charset="-127"/>
                <a:ea typeface="Freesentation 4 Regular" pitchFamily="2" charset="-127"/>
                <a:cs typeface="+mn-cs"/>
              </a:rPr>
              <a:t>학습상황</a:t>
            </a:r>
            <a:endParaRPr kumimoji="1" lang="en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reesentation 4 Regular" pitchFamily="2" charset="-127"/>
              <a:ea typeface="Freesentation 4 Regular" pitchFamily="2" charset="-127"/>
              <a:cs typeface="+mn-cs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808E49E6-66B8-0A0F-0DA2-369EFA72951C}"/>
              </a:ext>
            </a:extLst>
          </p:cNvPr>
          <p:cNvSpPr/>
          <p:nvPr/>
        </p:nvSpPr>
        <p:spPr>
          <a:xfrm>
            <a:off x="559836" y="1969919"/>
            <a:ext cx="11028783" cy="4304963"/>
          </a:xfrm>
          <a:prstGeom prst="roundRect">
            <a:avLst>
              <a:gd name="adj" fmla="val 4391"/>
            </a:avLst>
          </a:prstGeom>
          <a:noFill/>
          <a:ln>
            <a:solidFill>
              <a:schemeClr val="accent1">
                <a:shade val="15000"/>
              </a:schemeClr>
            </a:solidFill>
            <a:prstDash val="dash"/>
          </a:ln>
          <a:effectLst>
            <a:outerShdw blurRad="152400" dist="762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34" charset="-127"/>
              <a:cs typeface="+mn-cs"/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/>
        </p:nvGraphicFramePr>
        <p:xfrm>
          <a:off x="644662" y="2532034"/>
          <a:ext cx="10859130" cy="3635497"/>
        </p:xfrm>
        <a:graphic>
          <a:graphicData uri="http://schemas.openxmlformats.org/drawingml/2006/table">
            <a:tbl>
              <a:tblPr/>
              <a:tblGrid>
                <a:gridCol w="466536">
                  <a:extLst>
                    <a:ext uri="{9D8B030D-6E8A-4147-A177-3AD203B41FA5}">
                      <a16:colId xmlns:a16="http://schemas.microsoft.com/office/drawing/2014/main" val="4025164653"/>
                    </a:ext>
                  </a:extLst>
                </a:gridCol>
                <a:gridCol w="689610">
                  <a:extLst>
                    <a:ext uri="{9D8B030D-6E8A-4147-A177-3AD203B41FA5}">
                      <a16:colId xmlns:a16="http://schemas.microsoft.com/office/drawing/2014/main" val="1097685836"/>
                    </a:ext>
                  </a:extLst>
                </a:gridCol>
                <a:gridCol w="755780">
                  <a:extLst>
                    <a:ext uri="{9D8B030D-6E8A-4147-A177-3AD203B41FA5}">
                      <a16:colId xmlns:a16="http://schemas.microsoft.com/office/drawing/2014/main" val="3745203986"/>
                    </a:ext>
                  </a:extLst>
                </a:gridCol>
                <a:gridCol w="783771">
                  <a:extLst>
                    <a:ext uri="{9D8B030D-6E8A-4147-A177-3AD203B41FA5}">
                      <a16:colId xmlns:a16="http://schemas.microsoft.com/office/drawing/2014/main" val="2185256190"/>
                    </a:ext>
                  </a:extLst>
                </a:gridCol>
                <a:gridCol w="699796">
                  <a:extLst>
                    <a:ext uri="{9D8B030D-6E8A-4147-A177-3AD203B41FA5}">
                      <a16:colId xmlns:a16="http://schemas.microsoft.com/office/drawing/2014/main" val="1145285494"/>
                    </a:ext>
                  </a:extLst>
                </a:gridCol>
                <a:gridCol w="821094">
                  <a:extLst>
                    <a:ext uri="{9D8B030D-6E8A-4147-A177-3AD203B41FA5}">
                      <a16:colId xmlns:a16="http://schemas.microsoft.com/office/drawing/2014/main" val="864603103"/>
                    </a:ext>
                  </a:extLst>
                </a:gridCol>
                <a:gridCol w="727788">
                  <a:extLst>
                    <a:ext uri="{9D8B030D-6E8A-4147-A177-3AD203B41FA5}">
                      <a16:colId xmlns:a16="http://schemas.microsoft.com/office/drawing/2014/main" val="1689020983"/>
                    </a:ext>
                  </a:extLst>
                </a:gridCol>
                <a:gridCol w="746449">
                  <a:extLst>
                    <a:ext uri="{9D8B030D-6E8A-4147-A177-3AD203B41FA5}">
                      <a16:colId xmlns:a16="http://schemas.microsoft.com/office/drawing/2014/main" val="1900517684"/>
                    </a:ext>
                  </a:extLst>
                </a:gridCol>
                <a:gridCol w="886408">
                  <a:extLst>
                    <a:ext uri="{9D8B030D-6E8A-4147-A177-3AD203B41FA5}">
                      <a16:colId xmlns:a16="http://schemas.microsoft.com/office/drawing/2014/main" val="2642806631"/>
                    </a:ext>
                  </a:extLst>
                </a:gridCol>
                <a:gridCol w="662188">
                  <a:extLst>
                    <a:ext uri="{9D8B030D-6E8A-4147-A177-3AD203B41FA5}">
                      <a16:colId xmlns:a16="http://schemas.microsoft.com/office/drawing/2014/main" val="3610356670"/>
                    </a:ext>
                  </a:extLst>
                </a:gridCol>
                <a:gridCol w="723942">
                  <a:extLst>
                    <a:ext uri="{9D8B030D-6E8A-4147-A177-3AD203B41FA5}">
                      <a16:colId xmlns:a16="http://schemas.microsoft.com/office/drawing/2014/main" val="3579410006"/>
                    </a:ext>
                  </a:extLst>
                </a:gridCol>
                <a:gridCol w="723942">
                  <a:extLst>
                    <a:ext uri="{9D8B030D-6E8A-4147-A177-3AD203B41FA5}">
                      <a16:colId xmlns:a16="http://schemas.microsoft.com/office/drawing/2014/main" val="4275409209"/>
                    </a:ext>
                  </a:extLst>
                </a:gridCol>
                <a:gridCol w="723942">
                  <a:extLst>
                    <a:ext uri="{9D8B030D-6E8A-4147-A177-3AD203B41FA5}">
                      <a16:colId xmlns:a16="http://schemas.microsoft.com/office/drawing/2014/main" val="1447750834"/>
                    </a:ext>
                  </a:extLst>
                </a:gridCol>
                <a:gridCol w="723942">
                  <a:extLst>
                    <a:ext uri="{9D8B030D-6E8A-4147-A177-3AD203B41FA5}">
                      <a16:colId xmlns:a16="http://schemas.microsoft.com/office/drawing/2014/main" val="1484950961"/>
                    </a:ext>
                  </a:extLst>
                </a:gridCol>
                <a:gridCol w="723942">
                  <a:extLst>
                    <a:ext uri="{9D8B030D-6E8A-4147-A177-3AD203B41FA5}">
                      <a16:colId xmlns:a16="http://schemas.microsoft.com/office/drawing/2014/main" val="3560987373"/>
                    </a:ext>
                  </a:extLst>
                </a:gridCol>
              </a:tblGrid>
              <a:tr h="66262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epoch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time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train/</a:t>
                      </a:r>
                    </a:p>
                    <a:p>
                      <a:pPr algn="ctr" fontAlgn="ctr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box_loss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Freesentation 4 Regular" charset="-127"/>
                        <a:ea typeface="Freesentation 4 Regular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train/</a:t>
                      </a:r>
                    </a:p>
                    <a:p>
                      <a:pPr algn="ctr" fontAlgn="ctr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cls_loss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Freesentation 4 Regular" charset="-127"/>
                        <a:ea typeface="Freesentation 4 Regular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train/</a:t>
                      </a:r>
                    </a:p>
                    <a:p>
                      <a:pPr algn="ctr" fontAlgn="ctr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dfl_loss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Freesentation 4 Regular" charset="-127"/>
                        <a:ea typeface="Freesentation 4 Regular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metrics/</a:t>
                      </a:r>
                    </a:p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precision(B)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metrics/</a:t>
                      </a:r>
                    </a:p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recall(B)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metrics/</a:t>
                      </a:r>
                    </a:p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mAP50(B)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metrics/</a:t>
                      </a:r>
                    </a:p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mAP50-95(B)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Val/</a:t>
                      </a:r>
                    </a:p>
                    <a:p>
                      <a:pPr algn="ctr" fontAlgn="ctr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box_loss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Freesentation 4 Regular" charset="-127"/>
                        <a:ea typeface="Freesentation 4 Regular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val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/</a:t>
                      </a:r>
                    </a:p>
                    <a:p>
                      <a:pPr algn="ctr" fontAlgn="ctr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cls_loss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Freesentation 4 Regular" charset="-127"/>
                        <a:ea typeface="Freesentation 4 Regular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val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/</a:t>
                      </a:r>
                    </a:p>
                    <a:p>
                      <a:pPr algn="ctr" fontAlgn="ctr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dfl_loss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Freesentation 4 Regular" charset="-127"/>
                        <a:ea typeface="Freesentation 4 Regular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lr/pg0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lr/pg1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lr/pg2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40857135"/>
                  </a:ext>
                </a:extLst>
              </a:tr>
              <a:tr h="27026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11537.6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1.26683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1.5358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0.8476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0.76796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0.81901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0.85713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0.54981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1.07973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0.77288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0.82009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0.003333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0.003333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0.003333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027542"/>
                  </a:ext>
                </a:extLst>
              </a:tr>
              <a:tr h="27026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22995.5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1.19092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0.80698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0.82989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0.67005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0.75882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0.72783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0.3782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1.29715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1.18396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0.85316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0.006535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0.006535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0.006535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50986514"/>
                  </a:ext>
                </a:extLst>
              </a:tr>
              <a:tr h="27026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34339.2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1.18354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0.81236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0.83012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0.77604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0.00911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0.39267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0.2568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2.18778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5.94291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1.01952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0.009604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0.009604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0.009604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46648956"/>
                  </a:ext>
                </a:extLst>
              </a:tr>
              <a:tr h="27026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45585.7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1.1663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0.80388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0.82765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2.68586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7.12861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1.13083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0.009406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0.009406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0.009406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4160965"/>
                  </a:ext>
                </a:extLst>
              </a:tr>
              <a:tr h="27026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10988.2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1.16792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0.80545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0.82865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0.55677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0.76987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0.63478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0.40891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1.33672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2.67644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0.85948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0.009208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0.009208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0.009208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52235495"/>
                  </a:ext>
                </a:extLst>
              </a:tr>
              <a:tr h="27026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22193.1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1.13548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0.7778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0.82234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0.72409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0.71298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0.76995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0.486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1.14047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1.35953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0.82814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0.00901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0.00901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0.00901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41308167"/>
                  </a:ext>
                </a:extLst>
              </a:tr>
              <a:tr h="27026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33509.4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1.12257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0.76524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0.81982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0.75281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0.79312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0.83519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0.54111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1.06325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0.90872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0.81741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0.008812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0.008812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0.008812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8679925"/>
                  </a:ext>
                </a:extLst>
              </a:tr>
              <a:tr h="27026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44636.1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1.11608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0.75759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0.81855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0.7732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0.81775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0.85897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0.56807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1.03234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0.77678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0.81245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0.008614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0.008614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0.008614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9861782"/>
                  </a:ext>
                </a:extLst>
              </a:tr>
              <a:tr h="27026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55923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1.1091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0.75218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0.81679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0.78179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0.82652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0.86742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0.57722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1.02162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0.73645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0.80949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0.008416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0.008416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0.008416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9837847"/>
                  </a:ext>
                </a:extLst>
              </a:tr>
              <a:tr h="27026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10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67096.8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1.10522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0.74984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0.81652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0.78836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0.83048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0.8726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0.58184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1.01658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0.71938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0.80772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0.008218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0.008218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0.008218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2026356"/>
                  </a:ext>
                </a:extLst>
              </a:tr>
              <a:tr h="27026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11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10929.6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1.10359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0.74529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0.81705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0.79209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0.8303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0.87531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0.58499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1.01224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0.71094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0.80683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0.00802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0.00802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0.00802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2025884"/>
                  </a:ext>
                </a:extLst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C55610C4-D3F7-3AC2-529A-ADDE34B3F687}"/>
              </a:ext>
            </a:extLst>
          </p:cNvPr>
          <p:cNvGrpSpPr/>
          <p:nvPr/>
        </p:nvGrpSpPr>
        <p:grpSpPr>
          <a:xfrm>
            <a:off x="7171274" y="3134775"/>
            <a:ext cx="4722308" cy="1735629"/>
            <a:chOff x="923730" y="1340217"/>
            <a:chExt cx="3210408" cy="1735629"/>
          </a:xfrm>
        </p:grpSpPr>
        <p:sp>
          <p:nvSpPr>
            <p:cNvPr id="13" name="TextBox 12"/>
            <p:cNvSpPr txBox="1"/>
            <p:nvPr/>
          </p:nvSpPr>
          <p:spPr>
            <a:xfrm>
              <a:off x="923730" y="1340217"/>
              <a:ext cx="289248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solidFill>
                    <a:schemeClr val="bg1"/>
                  </a:solidFill>
                  <a:latin typeface="Freesentation 6 SemiBold" charset="-127"/>
                  <a:ea typeface="Freesentation 6 SemiBold" charset="-127"/>
                </a:rPr>
                <a:t>Train loss</a:t>
              </a:r>
              <a:endParaRPr lang="ko-KR" altLang="en-US" sz="2000" dirty="0">
                <a:solidFill>
                  <a:schemeClr val="bg1"/>
                </a:solidFill>
                <a:latin typeface="Freesentation 6 SemiBold" charset="-127"/>
                <a:ea typeface="Freesentation 6 SemiBold" charset="-127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932209" y="1798946"/>
              <a:ext cx="320192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  <a:latin typeface="Freesentation 6 SemiBold" charset="-127"/>
                  <a:ea typeface="Freesentation 6 SemiBold" charset="-127"/>
                </a:rPr>
                <a:t>train/</a:t>
              </a:r>
              <a:r>
                <a:rPr lang="en-US" altLang="ko-KR" dirty="0" err="1">
                  <a:solidFill>
                    <a:schemeClr val="bg1"/>
                  </a:solidFill>
                  <a:latin typeface="Freesentation 6 SemiBold" charset="-127"/>
                  <a:ea typeface="Freesentation 6 SemiBold" charset="-127"/>
                </a:rPr>
                <a:t>box_loss</a:t>
              </a:r>
              <a:r>
                <a:rPr lang="en-US" altLang="ko-KR" dirty="0">
                  <a:solidFill>
                    <a:schemeClr val="bg1"/>
                  </a:solidFill>
                  <a:latin typeface="Freesentation 6 SemiBold" charset="-127"/>
                  <a:ea typeface="Freesentation 6 SemiBold" charset="-127"/>
                </a:rPr>
                <a:t> : 1.26683 </a:t>
              </a:r>
              <a:r>
                <a:rPr lang="en-US" altLang="ko-KR" dirty="0">
                  <a:solidFill>
                    <a:schemeClr val="bg1"/>
                  </a:solidFill>
                  <a:latin typeface="Freesentation 6 SemiBold" charset="-127"/>
                  <a:ea typeface="Freesentation 6 SemiBold" charset="-127"/>
                  <a:sym typeface="Wingdings" panose="05000000000000000000" pitchFamily="2" charset="2"/>
                </a:rPr>
                <a:t> 1.10359</a:t>
              </a:r>
              <a:endParaRPr lang="en-US" altLang="ko-KR" dirty="0">
                <a:solidFill>
                  <a:schemeClr val="bg1"/>
                </a:solidFill>
                <a:latin typeface="Freesentation 6 SemiBold" charset="-127"/>
                <a:ea typeface="Freesentation 6 SemiBold" charset="-127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932209" y="2111794"/>
              <a:ext cx="320192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  <a:latin typeface="Freesentation 6 SemiBold" charset="-127"/>
                  <a:ea typeface="Freesentation 6 SemiBold" charset="-127"/>
                </a:rPr>
                <a:t>train/</a:t>
              </a:r>
              <a:r>
                <a:rPr lang="en-US" altLang="ko-KR" dirty="0" err="1">
                  <a:solidFill>
                    <a:schemeClr val="bg1"/>
                  </a:solidFill>
                  <a:latin typeface="Freesentation 6 SemiBold" charset="-127"/>
                  <a:ea typeface="Freesentation 6 SemiBold" charset="-127"/>
                </a:rPr>
                <a:t>cls_loss</a:t>
              </a:r>
              <a:r>
                <a:rPr lang="en-US" altLang="ko-KR" dirty="0">
                  <a:solidFill>
                    <a:schemeClr val="bg1"/>
                  </a:solidFill>
                  <a:latin typeface="Freesentation 6 SemiBold" charset="-127"/>
                  <a:ea typeface="Freesentation 6 SemiBold" charset="-127"/>
                </a:rPr>
                <a:t>   : 1.5358 </a:t>
              </a:r>
              <a:r>
                <a:rPr lang="en-US" altLang="ko-KR" dirty="0">
                  <a:solidFill>
                    <a:schemeClr val="bg1"/>
                  </a:solidFill>
                  <a:latin typeface="Freesentation 6 SemiBold" charset="-127"/>
                  <a:ea typeface="Freesentation 6 SemiBold" charset="-127"/>
                  <a:sym typeface="Wingdings" panose="05000000000000000000" pitchFamily="2" charset="2"/>
                </a:rPr>
                <a:t> 0.74529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932209" y="2429515"/>
              <a:ext cx="320192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  <a:latin typeface="Freesentation 6 SemiBold" charset="-127"/>
                  <a:ea typeface="Freesentation 6 SemiBold" charset="-127"/>
                </a:rPr>
                <a:t>train/</a:t>
              </a:r>
              <a:r>
                <a:rPr lang="en-US" altLang="ko-KR" dirty="0" err="1">
                  <a:solidFill>
                    <a:schemeClr val="bg1"/>
                  </a:solidFill>
                  <a:latin typeface="Freesentation 6 SemiBold" charset="-127"/>
                  <a:ea typeface="Freesentation 6 SemiBold" charset="-127"/>
                </a:rPr>
                <a:t>dfl_loss</a:t>
              </a:r>
              <a:r>
                <a:rPr lang="en-US" altLang="ko-KR" dirty="0">
                  <a:solidFill>
                    <a:schemeClr val="bg1"/>
                  </a:solidFill>
                  <a:latin typeface="Freesentation 6 SemiBold" charset="-127"/>
                  <a:ea typeface="Freesentation 6 SemiBold" charset="-127"/>
                </a:rPr>
                <a:t>   : 0.8476 </a:t>
              </a:r>
              <a:r>
                <a:rPr lang="en-US" altLang="ko-KR" dirty="0">
                  <a:solidFill>
                    <a:schemeClr val="bg1"/>
                  </a:solidFill>
                  <a:latin typeface="Freesentation 6 SemiBold" charset="-127"/>
                  <a:ea typeface="Freesentation 6 SemiBold" charset="-127"/>
                  <a:sym typeface="Wingdings" panose="05000000000000000000" pitchFamily="2" charset="2"/>
                </a:rPr>
                <a:t> 0.81705</a:t>
              </a: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AAD976B6-93B4-4F59-5BE9-3488E6206CDF}"/>
              </a:ext>
            </a:extLst>
          </p:cNvPr>
          <p:cNvSpPr txBox="1"/>
          <p:nvPr/>
        </p:nvSpPr>
        <p:spPr>
          <a:xfrm>
            <a:off x="7168378" y="4818793"/>
            <a:ext cx="5108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dirty="0">
                <a:solidFill>
                  <a:schemeClr val="bg1"/>
                </a:solidFill>
                <a:latin typeface="Freesentation 7 Bold" pitchFamily="2" charset="-127"/>
                <a:ea typeface="Freesentation 7 Bold" pitchFamily="2" charset="-127"/>
              </a:rPr>
              <a:t>전반적으로 모든 </a:t>
            </a:r>
            <a:r>
              <a:rPr kumimoji="1" lang="en-US" altLang="ko-KR" b="1" dirty="0">
                <a:solidFill>
                  <a:schemeClr val="bg1"/>
                </a:solidFill>
                <a:latin typeface="Freesentation 7 Bold" pitchFamily="2" charset="-127"/>
                <a:ea typeface="Freesentation 7 Bold" pitchFamily="2" charset="-127"/>
              </a:rPr>
              <a:t>train</a:t>
            </a:r>
            <a:r>
              <a:rPr kumimoji="1" lang="ko-KR" altLang="en-US" b="1" dirty="0">
                <a:solidFill>
                  <a:schemeClr val="bg1"/>
                </a:solidFill>
                <a:latin typeface="Freesentation 7 Bold" pitchFamily="2" charset="-127"/>
                <a:ea typeface="Freesentation 7 Bold" pitchFamily="2" charset="-127"/>
              </a:rPr>
              <a:t> 손실 지표가 점진적으로 감소</a:t>
            </a: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9807BD8D-FF69-2686-4D80-96F78EA4EA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3444587"/>
              </p:ext>
            </p:extLst>
          </p:nvPr>
        </p:nvGraphicFramePr>
        <p:xfrm>
          <a:off x="1985540" y="2156532"/>
          <a:ext cx="2705883" cy="3635497"/>
        </p:xfrm>
        <a:graphic>
          <a:graphicData uri="http://schemas.openxmlformats.org/drawingml/2006/table">
            <a:tbl>
              <a:tblPr/>
              <a:tblGrid>
                <a:gridCol w="466536">
                  <a:extLst>
                    <a:ext uri="{9D8B030D-6E8A-4147-A177-3AD203B41FA5}">
                      <a16:colId xmlns:a16="http://schemas.microsoft.com/office/drawing/2014/main" val="4025164653"/>
                    </a:ext>
                  </a:extLst>
                </a:gridCol>
                <a:gridCol w="755780">
                  <a:extLst>
                    <a:ext uri="{9D8B030D-6E8A-4147-A177-3AD203B41FA5}">
                      <a16:colId xmlns:a16="http://schemas.microsoft.com/office/drawing/2014/main" val="3745203986"/>
                    </a:ext>
                  </a:extLst>
                </a:gridCol>
                <a:gridCol w="783771">
                  <a:extLst>
                    <a:ext uri="{9D8B030D-6E8A-4147-A177-3AD203B41FA5}">
                      <a16:colId xmlns:a16="http://schemas.microsoft.com/office/drawing/2014/main" val="2185256190"/>
                    </a:ext>
                  </a:extLst>
                </a:gridCol>
                <a:gridCol w="699796">
                  <a:extLst>
                    <a:ext uri="{9D8B030D-6E8A-4147-A177-3AD203B41FA5}">
                      <a16:colId xmlns:a16="http://schemas.microsoft.com/office/drawing/2014/main" val="1145285494"/>
                    </a:ext>
                  </a:extLst>
                </a:gridCol>
              </a:tblGrid>
              <a:tr h="66262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epoch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train/</a:t>
                      </a:r>
                    </a:p>
                    <a:p>
                      <a:pPr algn="ctr" fontAlgn="ctr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box_loss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Freesentation 4 Regular" charset="-127"/>
                        <a:ea typeface="Freesentation 4 Regular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train/</a:t>
                      </a:r>
                    </a:p>
                    <a:p>
                      <a:pPr algn="ctr" fontAlgn="ctr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cls_loss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Freesentation 4 Regular" charset="-127"/>
                        <a:ea typeface="Freesentation 4 Regular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train/</a:t>
                      </a:r>
                    </a:p>
                    <a:p>
                      <a:pPr algn="ctr" fontAlgn="ctr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dfl_loss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Freesentation 4 Regular" charset="-127"/>
                        <a:ea typeface="Freesentation 4 Regular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0857135"/>
                  </a:ext>
                </a:extLst>
              </a:tr>
              <a:tr h="27026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1.26683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1.5358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0.8476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027542"/>
                  </a:ext>
                </a:extLst>
              </a:tr>
              <a:tr h="27026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1.19092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0.80698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0.82989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0986514"/>
                  </a:ext>
                </a:extLst>
              </a:tr>
              <a:tr h="27026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1.18354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0.81236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0.83012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6648956"/>
                  </a:ext>
                </a:extLst>
              </a:tr>
              <a:tr h="27026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1.1663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0.80388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0.82765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4160965"/>
                  </a:ext>
                </a:extLst>
              </a:tr>
              <a:tr h="27026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1.16792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0.80545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0.82865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2235495"/>
                  </a:ext>
                </a:extLst>
              </a:tr>
              <a:tr h="27026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1.13548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0.7778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0.82234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1308167"/>
                  </a:ext>
                </a:extLst>
              </a:tr>
              <a:tr h="27026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1.12257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0.76524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0.81982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8679925"/>
                  </a:ext>
                </a:extLst>
              </a:tr>
              <a:tr h="27026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1.11608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0.75759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0.81855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9861782"/>
                  </a:ext>
                </a:extLst>
              </a:tr>
              <a:tr h="27026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1.1091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0.75218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0.81679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9837847"/>
                  </a:ext>
                </a:extLst>
              </a:tr>
              <a:tr h="27026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10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1.10522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0.74984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0.81652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2026356"/>
                  </a:ext>
                </a:extLst>
              </a:tr>
              <a:tr h="27026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11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1.10359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0.74529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0.81705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2025884"/>
                  </a:ext>
                </a:extLst>
              </a:tr>
            </a:tbl>
          </a:graphicData>
        </a:graphic>
      </p:graphicFrame>
      <p:sp>
        <p:nvSpPr>
          <p:cNvPr id="29" name="TextBox 28">
            <a:extLst>
              <a:ext uri="{FF2B5EF4-FFF2-40B4-BE49-F238E27FC236}">
                <a16:creationId xmlns:a16="http://schemas.microsoft.com/office/drawing/2014/main" id="{1C49460C-3B4C-AFC4-13CA-4D15F06EECE6}"/>
              </a:ext>
            </a:extLst>
          </p:cNvPr>
          <p:cNvSpPr txBox="1"/>
          <p:nvPr/>
        </p:nvSpPr>
        <p:spPr>
          <a:xfrm>
            <a:off x="3948775" y="541179"/>
            <a:ext cx="42944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solidFill>
                  <a:schemeClr val="bg1"/>
                </a:solidFill>
                <a:latin typeface="Freesentation 6 SemiBold" charset="-127"/>
                <a:ea typeface="Freesentation 6 SemiBold" charset="-127"/>
              </a:rPr>
              <a:t>현재까지의 학습 분석</a:t>
            </a:r>
          </a:p>
        </p:txBody>
      </p:sp>
      <p:pic>
        <p:nvPicPr>
          <p:cNvPr id="30" name="그림 29" descr="스크린샷, 블랙, 흑백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7ADB921-FB34-A5B9-B91B-546E4E97CB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3114" y="3337323"/>
            <a:ext cx="1300889" cy="1300889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648D0CE7-D472-874F-C1A7-A6824CA40799}"/>
              </a:ext>
            </a:extLst>
          </p:cNvPr>
          <p:cNvSpPr txBox="1"/>
          <p:nvPr/>
        </p:nvSpPr>
        <p:spPr>
          <a:xfrm>
            <a:off x="11366090" y="6444424"/>
            <a:ext cx="825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>
                <a:solidFill>
                  <a:schemeClr val="bg1"/>
                </a:solidFill>
                <a:latin typeface="Freesentation 4 Regular" pitchFamily="2" charset="-127"/>
                <a:ea typeface="Freesentation 4 Regular" pitchFamily="2" charset="-127"/>
              </a:rPr>
              <a:t>11/19</a:t>
            </a:r>
            <a:endParaRPr kumimoji="1" lang="ko-KR" altLang="en-US" dirty="0">
              <a:solidFill>
                <a:schemeClr val="bg1"/>
              </a:solidFill>
              <a:latin typeface="Freesentation 4 Regular" pitchFamily="2" charset="-127"/>
              <a:ea typeface="Freesentation 4 Regular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113037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889D3B6-05C0-7F3A-1CBF-01D21E093F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5DCFE36-CCC0-EFC7-0373-4D538A378638}"/>
              </a:ext>
            </a:extLst>
          </p:cNvPr>
          <p:cNvSpPr txBox="1"/>
          <p:nvPr/>
        </p:nvSpPr>
        <p:spPr>
          <a:xfrm>
            <a:off x="2742212" y="503059"/>
            <a:ext cx="670757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" altLang="ko-KR" sz="4400" b="1" i="0" u="none" strike="noStrike" kern="1200" cap="none" spc="0" normalizeH="0" baseline="0" noProof="0" dirty="0">
                <a:ln>
                  <a:noFill/>
                </a:ln>
                <a:solidFill>
                  <a:srgbClr val="5A6170"/>
                </a:solidFill>
                <a:effectLst/>
                <a:uLnTx/>
                <a:uFillTx/>
                <a:latin typeface="Freesentation 9 Black" pitchFamily="2" charset="-127"/>
                <a:ea typeface="Freesentation 9 Black" pitchFamily="2" charset="-127"/>
                <a:cs typeface="+mn-cs"/>
              </a:rPr>
              <a:t>Project Progress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AD16CC1-1CF4-D69B-D852-61980330C000}"/>
              </a:ext>
            </a:extLst>
          </p:cNvPr>
          <p:cNvSpPr txBox="1"/>
          <p:nvPr/>
        </p:nvSpPr>
        <p:spPr>
          <a:xfrm>
            <a:off x="5020724" y="1296568"/>
            <a:ext cx="21505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5A6170"/>
                </a:solidFill>
                <a:effectLst/>
                <a:uLnTx/>
                <a:uFillTx/>
                <a:latin typeface="Freesentation 4 Regular" pitchFamily="2" charset="-127"/>
                <a:ea typeface="Freesentation 4 Regular" pitchFamily="2" charset="-127"/>
                <a:cs typeface="+mn-cs"/>
              </a:rPr>
              <a:t>차량 </a:t>
            </a:r>
            <a:r>
              <a:rPr kumimoji="1" lang="en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5A6170"/>
                </a:solidFill>
                <a:effectLst/>
                <a:uLnTx/>
                <a:uFillTx/>
                <a:latin typeface="Freesentation 4 Regular" pitchFamily="2" charset="-127"/>
                <a:ea typeface="Freesentation 4 Regular" pitchFamily="2" charset="-127"/>
                <a:cs typeface="+mn-cs"/>
              </a:rPr>
              <a:t>OCR </a:t>
            </a:r>
            <a:r>
              <a:rPr kumimoji="1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5A6170"/>
                </a:solidFill>
                <a:effectLst/>
                <a:uLnTx/>
                <a:uFillTx/>
                <a:latin typeface="Freesentation 4 Regular" pitchFamily="2" charset="-127"/>
                <a:ea typeface="Freesentation 4 Regular" pitchFamily="2" charset="-127"/>
                <a:cs typeface="+mn-cs"/>
              </a:rPr>
              <a:t>프로그램</a:t>
            </a: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814A2970-99F9-4909-7C34-F3A062865E59}"/>
              </a:ext>
            </a:extLst>
          </p:cNvPr>
          <p:cNvSpPr/>
          <p:nvPr/>
        </p:nvSpPr>
        <p:spPr>
          <a:xfrm>
            <a:off x="494522" y="1889870"/>
            <a:ext cx="11178074" cy="4461217"/>
          </a:xfrm>
          <a:prstGeom prst="roundRect">
            <a:avLst>
              <a:gd name="adj" fmla="val 4391"/>
            </a:avLst>
          </a:prstGeom>
          <a:solidFill>
            <a:schemeClr val="bg1"/>
          </a:solidFill>
          <a:ln>
            <a:noFill/>
          </a:ln>
          <a:effectLst>
            <a:outerShdw blurRad="152400" dist="762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6188C4-8EBE-356C-ABB6-0C8D2361AA55}"/>
              </a:ext>
            </a:extLst>
          </p:cNvPr>
          <p:cNvSpPr txBox="1"/>
          <p:nvPr/>
        </p:nvSpPr>
        <p:spPr>
          <a:xfrm>
            <a:off x="4209636" y="2051877"/>
            <a:ext cx="37291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eesentation 4 Regular" pitchFamily="2" charset="-127"/>
                <a:ea typeface="Freesentation 4 Regular" pitchFamily="2" charset="-127"/>
                <a:cs typeface="+mn-cs"/>
              </a:rPr>
              <a:t>학습상황</a:t>
            </a:r>
            <a:endParaRPr kumimoji="1" lang="en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reesentation 4 Regular" pitchFamily="2" charset="-127"/>
              <a:ea typeface="Freesentation 4 Regular" pitchFamily="2" charset="-127"/>
              <a:cs typeface="+mn-cs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7C3510BC-7B21-E51F-AF3E-698D326027E6}"/>
              </a:ext>
            </a:extLst>
          </p:cNvPr>
          <p:cNvSpPr/>
          <p:nvPr/>
        </p:nvSpPr>
        <p:spPr>
          <a:xfrm>
            <a:off x="559836" y="1969919"/>
            <a:ext cx="11028783" cy="4304963"/>
          </a:xfrm>
          <a:prstGeom prst="roundRect">
            <a:avLst>
              <a:gd name="adj" fmla="val 4391"/>
            </a:avLst>
          </a:prstGeom>
          <a:noFill/>
          <a:ln>
            <a:solidFill>
              <a:schemeClr val="accent1">
                <a:shade val="15000"/>
              </a:schemeClr>
            </a:solidFill>
            <a:prstDash val="dash"/>
          </a:ln>
          <a:effectLst>
            <a:outerShdw blurRad="152400" dist="762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34" charset="-127"/>
              <a:cs typeface="+mn-cs"/>
            </a:endParaRP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6862F16C-ABD5-47B5-703F-A995FEDD464A}"/>
              </a:ext>
            </a:extLst>
          </p:cNvPr>
          <p:cNvGraphicFramePr>
            <a:graphicFrameLocks noGrp="1"/>
          </p:cNvGraphicFramePr>
          <p:nvPr/>
        </p:nvGraphicFramePr>
        <p:xfrm>
          <a:off x="644662" y="2532034"/>
          <a:ext cx="10859130" cy="3635497"/>
        </p:xfrm>
        <a:graphic>
          <a:graphicData uri="http://schemas.openxmlformats.org/drawingml/2006/table">
            <a:tbl>
              <a:tblPr/>
              <a:tblGrid>
                <a:gridCol w="466536">
                  <a:extLst>
                    <a:ext uri="{9D8B030D-6E8A-4147-A177-3AD203B41FA5}">
                      <a16:colId xmlns:a16="http://schemas.microsoft.com/office/drawing/2014/main" val="4025164653"/>
                    </a:ext>
                  </a:extLst>
                </a:gridCol>
                <a:gridCol w="689610">
                  <a:extLst>
                    <a:ext uri="{9D8B030D-6E8A-4147-A177-3AD203B41FA5}">
                      <a16:colId xmlns:a16="http://schemas.microsoft.com/office/drawing/2014/main" val="1097685836"/>
                    </a:ext>
                  </a:extLst>
                </a:gridCol>
                <a:gridCol w="755780">
                  <a:extLst>
                    <a:ext uri="{9D8B030D-6E8A-4147-A177-3AD203B41FA5}">
                      <a16:colId xmlns:a16="http://schemas.microsoft.com/office/drawing/2014/main" val="3745203986"/>
                    </a:ext>
                  </a:extLst>
                </a:gridCol>
                <a:gridCol w="783771">
                  <a:extLst>
                    <a:ext uri="{9D8B030D-6E8A-4147-A177-3AD203B41FA5}">
                      <a16:colId xmlns:a16="http://schemas.microsoft.com/office/drawing/2014/main" val="2185256190"/>
                    </a:ext>
                  </a:extLst>
                </a:gridCol>
                <a:gridCol w="699796">
                  <a:extLst>
                    <a:ext uri="{9D8B030D-6E8A-4147-A177-3AD203B41FA5}">
                      <a16:colId xmlns:a16="http://schemas.microsoft.com/office/drawing/2014/main" val="1145285494"/>
                    </a:ext>
                  </a:extLst>
                </a:gridCol>
                <a:gridCol w="821094">
                  <a:extLst>
                    <a:ext uri="{9D8B030D-6E8A-4147-A177-3AD203B41FA5}">
                      <a16:colId xmlns:a16="http://schemas.microsoft.com/office/drawing/2014/main" val="864603103"/>
                    </a:ext>
                  </a:extLst>
                </a:gridCol>
                <a:gridCol w="727788">
                  <a:extLst>
                    <a:ext uri="{9D8B030D-6E8A-4147-A177-3AD203B41FA5}">
                      <a16:colId xmlns:a16="http://schemas.microsoft.com/office/drawing/2014/main" val="1689020983"/>
                    </a:ext>
                  </a:extLst>
                </a:gridCol>
                <a:gridCol w="746449">
                  <a:extLst>
                    <a:ext uri="{9D8B030D-6E8A-4147-A177-3AD203B41FA5}">
                      <a16:colId xmlns:a16="http://schemas.microsoft.com/office/drawing/2014/main" val="1900517684"/>
                    </a:ext>
                  </a:extLst>
                </a:gridCol>
                <a:gridCol w="886408">
                  <a:extLst>
                    <a:ext uri="{9D8B030D-6E8A-4147-A177-3AD203B41FA5}">
                      <a16:colId xmlns:a16="http://schemas.microsoft.com/office/drawing/2014/main" val="2642806631"/>
                    </a:ext>
                  </a:extLst>
                </a:gridCol>
                <a:gridCol w="662188">
                  <a:extLst>
                    <a:ext uri="{9D8B030D-6E8A-4147-A177-3AD203B41FA5}">
                      <a16:colId xmlns:a16="http://schemas.microsoft.com/office/drawing/2014/main" val="3610356670"/>
                    </a:ext>
                  </a:extLst>
                </a:gridCol>
                <a:gridCol w="723942">
                  <a:extLst>
                    <a:ext uri="{9D8B030D-6E8A-4147-A177-3AD203B41FA5}">
                      <a16:colId xmlns:a16="http://schemas.microsoft.com/office/drawing/2014/main" val="3579410006"/>
                    </a:ext>
                  </a:extLst>
                </a:gridCol>
                <a:gridCol w="723942">
                  <a:extLst>
                    <a:ext uri="{9D8B030D-6E8A-4147-A177-3AD203B41FA5}">
                      <a16:colId xmlns:a16="http://schemas.microsoft.com/office/drawing/2014/main" val="4275409209"/>
                    </a:ext>
                  </a:extLst>
                </a:gridCol>
                <a:gridCol w="723942">
                  <a:extLst>
                    <a:ext uri="{9D8B030D-6E8A-4147-A177-3AD203B41FA5}">
                      <a16:colId xmlns:a16="http://schemas.microsoft.com/office/drawing/2014/main" val="1447750834"/>
                    </a:ext>
                  </a:extLst>
                </a:gridCol>
                <a:gridCol w="723942">
                  <a:extLst>
                    <a:ext uri="{9D8B030D-6E8A-4147-A177-3AD203B41FA5}">
                      <a16:colId xmlns:a16="http://schemas.microsoft.com/office/drawing/2014/main" val="1484950961"/>
                    </a:ext>
                  </a:extLst>
                </a:gridCol>
                <a:gridCol w="723942">
                  <a:extLst>
                    <a:ext uri="{9D8B030D-6E8A-4147-A177-3AD203B41FA5}">
                      <a16:colId xmlns:a16="http://schemas.microsoft.com/office/drawing/2014/main" val="3560987373"/>
                    </a:ext>
                  </a:extLst>
                </a:gridCol>
              </a:tblGrid>
              <a:tr h="66262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epoch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time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train/</a:t>
                      </a:r>
                    </a:p>
                    <a:p>
                      <a:pPr algn="ctr" fontAlgn="ctr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box_loss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Freesentation 4 Regular" charset="-127"/>
                        <a:ea typeface="Freesentation 4 Regular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train/</a:t>
                      </a:r>
                    </a:p>
                    <a:p>
                      <a:pPr algn="ctr" fontAlgn="ctr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cls_loss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Freesentation 4 Regular" charset="-127"/>
                        <a:ea typeface="Freesentation 4 Regular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train/</a:t>
                      </a:r>
                    </a:p>
                    <a:p>
                      <a:pPr algn="ctr" fontAlgn="ctr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dfl_loss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Freesentation 4 Regular" charset="-127"/>
                        <a:ea typeface="Freesentation 4 Regular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metrics/</a:t>
                      </a:r>
                    </a:p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precision(B)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metrics/</a:t>
                      </a:r>
                    </a:p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recall(B)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metrics/</a:t>
                      </a:r>
                    </a:p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mAP50(B)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metrics/</a:t>
                      </a:r>
                    </a:p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mAP50-95(B)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Val/</a:t>
                      </a:r>
                    </a:p>
                    <a:p>
                      <a:pPr algn="ctr" fontAlgn="ctr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box_loss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Freesentation 4 Regular" charset="-127"/>
                        <a:ea typeface="Freesentation 4 Regular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val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/</a:t>
                      </a:r>
                    </a:p>
                    <a:p>
                      <a:pPr algn="ctr" fontAlgn="ctr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cls_loss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Freesentation 4 Regular" charset="-127"/>
                        <a:ea typeface="Freesentation 4 Regular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val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/</a:t>
                      </a:r>
                    </a:p>
                    <a:p>
                      <a:pPr algn="ctr" fontAlgn="ctr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dfl_loss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Freesentation 4 Regular" charset="-127"/>
                        <a:ea typeface="Freesentation 4 Regular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lr/pg0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lr/pg1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lr/pg2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40857135"/>
                  </a:ext>
                </a:extLst>
              </a:tr>
              <a:tr h="27026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11537.6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1.26683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1.5358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0.8476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0.76796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0.81901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0.85713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0.54981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1.07973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0.77288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0.82009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0.003333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0.003333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0.003333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027542"/>
                  </a:ext>
                </a:extLst>
              </a:tr>
              <a:tr h="27026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22995.5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1.19092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0.80698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0.82989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0.67005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0.75882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0.72783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0.3782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1.29715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1.18396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0.85316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0.006535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0.006535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0.006535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50986514"/>
                  </a:ext>
                </a:extLst>
              </a:tr>
              <a:tr h="27026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34339.2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1.18354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0.81236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0.83012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0.77604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0.00911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0.39267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0.2568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2.18778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5.94291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1.01952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0.009604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0.009604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0.009604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46648956"/>
                  </a:ext>
                </a:extLst>
              </a:tr>
              <a:tr h="27026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45585.7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1.1663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0.80388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0.82765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2.68586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7.12861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1.13083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0.009406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0.009406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0.009406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4160965"/>
                  </a:ext>
                </a:extLst>
              </a:tr>
              <a:tr h="27026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10988.2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1.16792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0.80545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0.82865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0.55677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0.76987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0.63478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0.40891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1.33672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2.67644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0.85948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0.009208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0.009208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0.009208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52235495"/>
                  </a:ext>
                </a:extLst>
              </a:tr>
              <a:tr h="27026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22193.1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1.13548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0.7778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0.82234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0.72409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0.71298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0.76995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0.486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1.14047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1.35953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0.82814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0.00901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0.00901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0.00901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41308167"/>
                  </a:ext>
                </a:extLst>
              </a:tr>
              <a:tr h="27026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33509.4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1.12257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0.76524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0.81982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0.75281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0.79312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0.83519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0.54111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1.06325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0.90872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0.81741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0.008812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0.008812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0.008812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8679925"/>
                  </a:ext>
                </a:extLst>
              </a:tr>
              <a:tr h="27026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44636.1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1.11608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0.75759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0.81855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0.7732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0.81775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0.85897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0.56807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1.03234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0.77678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0.81245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0.008614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0.008614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0.008614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9861782"/>
                  </a:ext>
                </a:extLst>
              </a:tr>
              <a:tr h="27026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55923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1.1091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0.75218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0.81679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0.78179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0.82652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0.86742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0.57722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1.02162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0.73645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0.80949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0.008416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0.008416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0.008416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9837847"/>
                  </a:ext>
                </a:extLst>
              </a:tr>
              <a:tr h="27026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10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67096.8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1.10522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0.74984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0.81652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0.78836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0.83048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0.8726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0.58184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1.01658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0.71938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0.80772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0.008218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0.008218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0.008218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2026356"/>
                  </a:ext>
                </a:extLst>
              </a:tr>
              <a:tr h="27026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11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10929.6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1.10359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0.74529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0.81705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0.79209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0.8303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0.87531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0.58499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1.01224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0.71094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0.80683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0.00802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0.00802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0.00802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2025884"/>
                  </a:ext>
                </a:extLst>
              </a:tr>
            </a:tbl>
          </a:graphicData>
        </a:graphic>
      </p:graphicFrame>
      <p:sp>
        <p:nvSpPr>
          <p:cNvPr id="3" name="직사각형 2">
            <a:extLst>
              <a:ext uri="{FF2B5EF4-FFF2-40B4-BE49-F238E27FC236}">
                <a16:creationId xmlns:a16="http://schemas.microsoft.com/office/drawing/2014/main" id="{DA241373-4801-EFFF-629D-D017A93DBF3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34" charset="-127"/>
              <a:cs typeface="+mn-cs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F99E67A2-24D4-D048-690C-69038906AB7D}"/>
              </a:ext>
            </a:extLst>
          </p:cNvPr>
          <p:cNvGrpSpPr/>
          <p:nvPr/>
        </p:nvGrpSpPr>
        <p:grpSpPr>
          <a:xfrm>
            <a:off x="7252702" y="2516611"/>
            <a:ext cx="4749432" cy="1735629"/>
            <a:chOff x="932209" y="2916432"/>
            <a:chExt cx="3210408" cy="1735629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22A3B2B-9D4D-A328-B037-5D788377724B}"/>
                </a:ext>
              </a:extLst>
            </p:cNvPr>
            <p:cNvSpPr txBox="1"/>
            <p:nvPr/>
          </p:nvSpPr>
          <p:spPr>
            <a:xfrm>
              <a:off x="932209" y="2916432"/>
              <a:ext cx="289248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eesentation 6 SemiBold" charset="-127"/>
                  <a:ea typeface="Freesentation 6 SemiBold" charset="-127"/>
                  <a:cs typeface="+mn-cs"/>
                </a:rPr>
                <a:t>Val loss</a:t>
              </a:r>
              <a:endPara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eesentation 6 SemiBold" charset="-127"/>
                <a:ea typeface="Freesentation 6 SemiBold" charset="-127"/>
                <a:cs typeface="+mn-cs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A09E6B6-E517-072F-7590-2B297B2D6E97}"/>
                </a:ext>
              </a:extLst>
            </p:cNvPr>
            <p:cNvSpPr txBox="1"/>
            <p:nvPr/>
          </p:nvSpPr>
          <p:spPr>
            <a:xfrm>
              <a:off x="940688" y="3375161"/>
              <a:ext cx="320192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eesentation 6 SemiBold" charset="-127"/>
                  <a:ea typeface="Freesentation 6 SemiBold" charset="-127"/>
                  <a:cs typeface="+mn-cs"/>
                </a:rPr>
                <a:t>Val/</a:t>
              </a:r>
              <a:r>
                <a:rPr kumimoji="0" lang="en-US" altLang="ko-KR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eesentation 6 SemiBold" charset="-127"/>
                  <a:ea typeface="Freesentation 6 SemiBold" charset="-127"/>
                  <a:cs typeface="+mn-cs"/>
                </a:rPr>
                <a:t>box_loss</a:t>
              </a:r>
              <a:r>
                <a:rPr kumimoji="0" lang="en-US" altLang="ko-KR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eesentation 6 SemiBold" charset="-127"/>
                  <a:ea typeface="Freesentation 6 SemiBold" charset="-127"/>
                  <a:cs typeface="+mn-cs"/>
                </a:rPr>
                <a:t> : 1.07973 </a:t>
              </a:r>
              <a:r>
                <a:rPr kumimoji="0" lang="en-US" altLang="ko-KR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eesentation 6 SemiBold" charset="-127"/>
                  <a:ea typeface="Freesentation 6 SemiBold" charset="-127"/>
                  <a:cs typeface="+mn-cs"/>
                  <a:sym typeface="Wingdings" panose="05000000000000000000" pitchFamily="2" charset="2"/>
                </a:rPr>
                <a:t> 1.01224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58DE888-3BCC-EA33-7DFB-DEFE2C2C1FB1}"/>
                </a:ext>
              </a:extLst>
            </p:cNvPr>
            <p:cNvSpPr txBox="1"/>
            <p:nvPr/>
          </p:nvSpPr>
          <p:spPr>
            <a:xfrm>
              <a:off x="940688" y="3688009"/>
              <a:ext cx="320192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eesentation 6 SemiBold" charset="-127"/>
                  <a:ea typeface="Freesentation 6 SemiBold" charset="-127"/>
                  <a:cs typeface="+mn-cs"/>
                </a:rPr>
                <a:t>Val/</a:t>
              </a:r>
              <a:r>
                <a:rPr kumimoji="0" lang="en-US" altLang="ko-KR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eesentation 6 SemiBold" charset="-127"/>
                  <a:ea typeface="Freesentation 6 SemiBold" charset="-127"/>
                  <a:cs typeface="+mn-cs"/>
                </a:rPr>
                <a:t>cls_loss</a:t>
              </a:r>
              <a:r>
                <a:rPr kumimoji="0" lang="en-US" altLang="ko-KR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eesentation 6 SemiBold" charset="-127"/>
                  <a:ea typeface="Freesentation 6 SemiBold" charset="-127"/>
                  <a:cs typeface="+mn-cs"/>
                </a:rPr>
                <a:t>   : 0.77288 </a:t>
              </a:r>
              <a:r>
                <a:rPr kumimoji="0" lang="en-US" altLang="ko-KR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eesentation 6 SemiBold" charset="-127"/>
                  <a:ea typeface="Freesentation 6 SemiBold" charset="-127"/>
                  <a:cs typeface="+mn-cs"/>
                  <a:sym typeface="Wingdings" panose="05000000000000000000" pitchFamily="2" charset="2"/>
                </a:rPr>
                <a:t> 0.71094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FFA199C-0626-BE71-DB00-22847190F44D}"/>
                </a:ext>
              </a:extLst>
            </p:cNvPr>
            <p:cNvSpPr txBox="1"/>
            <p:nvPr/>
          </p:nvSpPr>
          <p:spPr>
            <a:xfrm>
              <a:off x="940688" y="4005730"/>
              <a:ext cx="320192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eesentation 6 SemiBold" charset="-127"/>
                  <a:ea typeface="Freesentation 6 SemiBold" charset="-127"/>
                  <a:cs typeface="+mn-cs"/>
                </a:rPr>
                <a:t>Val/</a:t>
              </a:r>
              <a:r>
                <a:rPr kumimoji="0" lang="en-US" altLang="ko-KR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eesentation 6 SemiBold" charset="-127"/>
                  <a:ea typeface="Freesentation 6 SemiBold" charset="-127"/>
                  <a:cs typeface="+mn-cs"/>
                </a:rPr>
                <a:t>dfl_loss</a:t>
              </a:r>
              <a:r>
                <a:rPr kumimoji="0" lang="en-US" altLang="ko-KR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eesentation 6 SemiBold" charset="-127"/>
                  <a:ea typeface="Freesentation 6 SemiBold" charset="-127"/>
                  <a:cs typeface="+mn-cs"/>
                </a:rPr>
                <a:t>   </a:t>
              </a:r>
              <a:r>
                <a:rPr kumimoji="0" lang="ko-KR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eesentation 6 SemiBold" charset="-127"/>
                  <a:ea typeface="Freesentation 6 SemiBold" charset="-127"/>
                  <a:cs typeface="+mn-cs"/>
                </a:rPr>
                <a:t> </a:t>
              </a:r>
              <a:r>
                <a:rPr kumimoji="0" lang="en-US" altLang="ko-KR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eesentation 6 SemiBold" charset="-127"/>
                  <a:ea typeface="Freesentation 6 SemiBold" charset="-127"/>
                  <a:cs typeface="+mn-cs"/>
                </a:rPr>
                <a:t>: 0.82009</a:t>
              </a:r>
              <a:r>
                <a:rPr kumimoji="0" lang="en-US" altLang="ko-KR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eesentation 6 SemiBold" charset="-127"/>
                  <a:ea typeface="Freesentation 6 SemiBold" charset="-127"/>
                  <a:cs typeface="+mn-cs"/>
                  <a:sym typeface="Wingdings" panose="05000000000000000000" pitchFamily="2" charset="2"/>
                </a:rPr>
                <a:t> 0.80683</a:t>
              </a: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B4772055-F957-3D1D-C551-959E11DCCB1A}"/>
              </a:ext>
            </a:extLst>
          </p:cNvPr>
          <p:cNvSpPr txBox="1"/>
          <p:nvPr/>
        </p:nvSpPr>
        <p:spPr>
          <a:xfrm>
            <a:off x="7265120" y="4194506"/>
            <a:ext cx="37808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eesentation 7 Bold" pitchFamily="2" charset="-127"/>
                <a:ea typeface="Freesentation 7 Bold" pitchFamily="2" charset="-127"/>
                <a:cs typeface="+mn-cs"/>
              </a:rPr>
              <a:t>validation </a:t>
            </a:r>
            <a:r>
              <a:rPr kumimoji="1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eesentation 7 Bold" pitchFamily="2" charset="-127"/>
                <a:ea typeface="Freesentation 7 Bold" pitchFamily="2" charset="-127"/>
                <a:cs typeface="+mn-cs"/>
              </a:rPr>
              <a:t>손실도 </a:t>
            </a:r>
            <a:r>
              <a:rPr kumimoji="1" lang="en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eesentation 7 Bold" pitchFamily="2" charset="-127"/>
                <a:ea typeface="Freesentation 7 Bold" pitchFamily="2" charset="-127"/>
                <a:cs typeface="+mn-cs"/>
              </a:rPr>
              <a:t>epoch</a:t>
            </a:r>
            <a:r>
              <a:rPr kumimoji="1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eesentation 7 Bold" pitchFamily="2" charset="-127"/>
                <a:ea typeface="Freesentation 7 Bold" pitchFamily="2" charset="-127"/>
                <a:cs typeface="+mn-cs"/>
              </a:rPr>
              <a:t>이 지남에 따라 </a:t>
            </a:r>
            <a:endParaRPr kumimoji="1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eesentation 7 Bold" pitchFamily="2" charset="-127"/>
              <a:ea typeface="Freesentation 7 Bold" pitchFamily="2" charset="-127"/>
              <a:cs typeface="+mn-cs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eesentation 7 Bold" pitchFamily="2" charset="-127"/>
                <a:ea typeface="Freesentation 7 Bold" pitchFamily="2" charset="-127"/>
                <a:cs typeface="+mn-cs"/>
              </a:rPr>
              <a:t>점진적으로 감소하나 </a:t>
            </a:r>
            <a:r>
              <a:rPr kumimoji="1" lang="en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eesentation 7 Bold" pitchFamily="2" charset="-127"/>
                <a:ea typeface="Freesentation 7 Bold" pitchFamily="2" charset="-127"/>
                <a:cs typeface="+mn-cs"/>
              </a:rPr>
              <a:t>2~5 epoch </a:t>
            </a:r>
            <a:r>
              <a:rPr kumimoji="1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eesentation 7 Bold" pitchFamily="2" charset="-127"/>
                <a:ea typeface="Freesentation 7 Bold" pitchFamily="2" charset="-127"/>
                <a:cs typeface="+mn-cs"/>
              </a:rPr>
              <a:t>구간에서</a:t>
            </a:r>
            <a:r>
              <a:rPr kumimoji="1" lang="ko-KR" altLang="en-US" b="1" dirty="0">
                <a:solidFill>
                  <a:prstClr val="white"/>
                </a:solidFill>
                <a:latin typeface="Freesentation 7 Bold" pitchFamily="2" charset="-127"/>
                <a:ea typeface="Freesentation 7 Bold" pitchFamily="2" charset="-127"/>
              </a:rPr>
              <a:t> </a:t>
            </a:r>
            <a:endParaRPr kumimoji="1" lang="en-US" altLang="ko-KR" b="1" dirty="0">
              <a:solidFill>
                <a:prstClr val="white"/>
              </a:solidFill>
              <a:latin typeface="Freesentation 7 Bold" pitchFamily="2" charset="-127"/>
              <a:ea typeface="Freesentation 7 Bold" pitchFamily="2" charset="-127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eesentation 7 Bold" pitchFamily="2" charset="-127"/>
                <a:ea typeface="Freesentation 7 Bold" pitchFamily="2" charset="-127"/>
                <a:cs typeface="+mn-cs"/>
              </a:rPr>
              <a:t>손실이 튀거나 이상치가 보임</a:t>
            </a:r>
            <a:r>
              <a:rPr kumimoji="1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eesentation 7 Bold" pitchFamily="2" charset="-127"/>
                <a:ea typeface="Freesentation 7 Bold" pitchFamily="2" charset="-127"/>
                <a:cs typeface="+mn-cs"/>
              </a:rPr>
              <a:t>.</a:t>
            </a:r>
            <a:r>
              <a:rPr kumimoji="1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eesentation 7 Bold" pitchFamily="2" charset="-127"/>
                <a:ea typeface="Freesentation 7 Bold" pitchFamily="2" charset="-127"/>
                <a:cs typeface="+mn-cs"/>
              </a:rPr>
              <a:t> 그러나 이후 </a:t>
            </a:r>
            <a:endParaRPr kumimoji="1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eesentation 7 Bold" pitchFamily="2" charset="-127"/>
              <a:ea typeface="Freesentation 7 Bold" pitchFamily="2" charset="-127"/>
              <a:cs typeface="+mn-cs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eesentation 7 Bold" pitchFamily="2" charset="-127"/>
                <a:ea typeface="Freesentation 7 Bold" pitchFamily="2" charset="-127"/>
                <a:cs typeface="+mn-cs"/>
              </a:rPr>
              <a:t>안정되는 것으로 보아 </a:t>
            </a:r>
            <a:r>
              <a:rPr kumimoji="1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Freesentation 7 Bold" pitchFamily="2" charset="-127"/>
                <a:ea typeface="Freesentation 7 Bold" pitchFamily="2" charset="-127"/>
                <a:cs typeface="+mn-cs"/>
              </a:rPr>
              <a:t>일시적인 현상으로 예측</a:t>
            </a:r>
          </a:p>
        </p:txBody>
      </p:sp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89B151CC-D0D1-471C-FE3D-AA7184B609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1790527"/>
              </p:ext>
            </p:extLst>
          </p:nvPr>
        </p:nvGraphicFramePr>
        <p:xfrm>
          <a:off x="2029476" y="2189473"/>
          <a:ext cx="2576608" cy="3635497"/>
        </p:xfrm>
        <a:graphic>
          <a:graphicData uri="http://schemas.openxmlformats.org/drawingml/2006/table">
            <a:tbl>
              <a:tblPr/>
              <a:tblGrid>
                <a:gridCol w="466536">
                  <a:extLst>
                    <a:ext uri="{9D8B030D-6E8A-4147-A177-3AD203B41FA5}">
                      <a16:colId xmlns:a16="http://schemas.microsoft.com/office/drawing/2014/main" val="4025164653"/>
                    </a:ext>
                  </a:extLst>
                </a:gridCol>
                <a:gridCol w="662188">
                  <a:extLst>
                    <a:ext uri="{9D8B030D-6E8A-4147-A177-3AD203B41FA5}">
                      <a16:colId xmlns:a16="http://schemas.microsoft.com/office/drawing/2014/main" val="3610356670"/>
                    </a:ext>
                  </a:extLst>
                </a:gridCol>
                <a:gridCol w="723942">
                  <a:extLst>
                    <a:ext uri="{9D8B030D-6E8A-4147-A177-3AD203B41FA5}">
                      <a16:colId xmlns:a16="http://schemas.microsoft.com/office/drawing/2014/main" val="3579410006"/>
                    </a:ext>
                  </a:extLst>
                </a:gridCol>
                <a:gridCol w="723942">
                  <a:extLst>
                    <a:ext uri="{9D8B030D-6E8A-4147-A177-3AD203B41FA5}">
                      <a16:colId xmlns:a16="http://schemas.microsoft.com/office/drawing/2014/main" val="4275409209"/>
                    </a:ext>
                  </a:extLst>
                </a:gridCol>
              </a:tblGrid>
              <a:tr h="66262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epoch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Val/</a:t>
                      </a:r>
                    </a:p>
                    <a:p>
                      <a:pPr algn="ctr" fontAlgn="ctr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box_loss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Freesentation 4 Regular" charset="-127"/>
                        <a:ea typeface="Freesentation 4 Regular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val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/</a:t>
                      </a:r>
                    </a:p>
                    <a:p>
                      <a:pPr algn="ctr" fontAlgn="ctr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cls_loss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Freesentation 4 Regular" charset="-127"/>
                        <a:ea typeface="Freesentation 4 Regular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val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/</a:t>
                      </a:r>
                    </a:p>
                    <a:p>
                      <a:pPr algn="ctr" fontAlgn="ctr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dfl_loss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Freesentation 4 Regular" charset="-127"/>
                        <a:ea typeface="Freesentation 4 Regular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0857135"/>
                  </a:ext>
                </a:extLst>
              </a:tr>
              <a:tr h="27026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1.07973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0.77288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0.82009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027542"/>
                  </a:ext>
                </a:extLst>
              </a:tr>
              <a:tr h="27026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1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1.29715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1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1.18396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1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FF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0.85316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1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0986514"/>
                  </a:ext>
                </a:extLst>
              </a:tr>
              <a:tr h="27026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1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2.18778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1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5.94291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1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1.01952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1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6648956"/>
                  </a:ext>
                </a:extLst>
              </a:tr>
              <a:tr h="27026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FF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1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FF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2.68586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1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7.12861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1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1.13083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1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4160965"/>
                  </a:ext>
                </a:extLst>
              </a:tr>
              <a:tr h="27026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FF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1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1.33672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1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2.67644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1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0.85948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1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2235495"/>
                  </a:ext>
                </a:extLst>
              </a:tr>
              <a:tr h="27026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1.14047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1.35953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0.82814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1308167"/>
                  </a:ext>
                </a:extLst>
              </a:tr>
              <a:tr h="27026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1.06325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0.90872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0.81741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8679925"/>
                  </a:ext>
                </a:extLst>
              </a:tr>
              <a:tr h="27026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1.03234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0.77678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0.81245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9861782"/>
                  </a:ext>
                </a:extLst>
              </a:tr>
              <a:tr h="27026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1.02162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0.73645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0.80949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9837847"/>
                  </a:ext>
                </a:extLst>
              </a:tr>
              <a:tr h="27026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10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1.01658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0.71938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0.80772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2026356"/>
                  </a:ext>
                </a:extLst>
              </a:tr>
              <a:tr h="27026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11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1.01224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0.71094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0.80683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2025884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2E744AC7-4C79-FBE3-8B88-9A064105AFB7}"/>
              </a:ext>
            </a:extLst>
          </p:cNvPr>
          <p:cNvSpPr txBox="1"/>
          <p:nvPr/>
        </p:nvSpPr>
        <p:spPr>
          <a:xfrm>
            <a:off x="3948775" y="541179"/>
            <a:ext cx="42944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solidFill>
                  <a:schemeClr val="bg1"/>
                </a:solidFill>
                <a:latin typeface="Freesentation 6 SemiBold" charset="-127"/>
                <a:ea typeface="Freesentation 6 SemiBold" charset="-127"/>
              </a:rPr>
              <a:t>현재까지의 학습 분석</a:t>
            </a:r>
          </a:p>
        </p:txBody>
      </p:sp>
      <p:pic>
        <p:nvPicPr>
          <p:cNvPr id="29" name="그림 28" descr="스크린샷, 블랙, 흑백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F3E880B-CB79-1178-9F54-3685D20F85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3114" y="3337323"/>
            <a:ext cx="1300889" cy="1300889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97E4641E-6C7F-22C3-83AA-1980BB17403A}"/>
              </a:ext>
            </a:extLst>
          </p:cNvPr>
          <p:cNvSpPr txBox="1"/>
          <p:nvPr/>
        </p:nvSpPr>
        <p:spPr>
          <a:xfrm>
            <a:off x="11366090" y="6444424"/>
            <a:ext cx="825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>
                <a:solidFill>
                  <a:schemeClr val="bg1"/>
                </a:solidFill>
                <a:latin typeface="Freesentation 4 Regular" pitchFamily="2" charset="-127"/>
                <a:ea typeface="Freesentation 4 Regular" pitchFamily="2" charset="-127"/>
              </a:rPr>
              <a:t>12/19</a:t>
            </a:r>
            <a:endParaRPr kumimoji="1" lang="ko-KR" altLang="en-US" dirty="0">
              <a:solidFill>
                <a:schemeClr val="bg1"/>
              </a:solidFill>
              <a:latin typeface="Freesentation 4 Regular" pitchFamily="2" charset="-127"/>
              <a:ea typeface="Freesentation 4 Regular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702648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62EAB9-A1FE-C4E8-A1ED-EF10B0E8A8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411ECDF-E706-2537-A927-877BC6465500}"/>
              </a:ext>
            </a:extLst>
          </p:cNvPr>
          <p:cNvSpPr txBox="1"/>
          <p:nvPr/>
        </p:nvSpPr>
        <p:spPr>
          <a:xfrm>
            <a:off x="2742212" y="503059"/>
            <a:ext cx="670757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" altLang="ko-KR" sz="4400" b="1" i="0" u="none" strike="noStrike" kern="1200" cap="none" spc="0" normalizeH="0" baseline="0" noProof="0" dirty="0">
                <a:ln>
                  <a:noFill/>
                </a:ln>
                <a:solidFill>
                  <a:srgbClr val="5A6170"/>
                </a:solidFill>
                <a:effectLst/>
                <a:uLnTx/>
                <a:uFillTx/>
                <a:latin typeface="Freesentation 9 Black" pitchFamily="2" charset="-127"/>
                <a:ea typeface="Freesentation 9 Black" pitchFamily="2" charset="-127"/>
                <a:cs typeface="+mn-cs"/>
              </a:rPr>
              <a:t>Project Progress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EB9CBB1-978D-17AD-E577-E84B09D54719}"/>
              </a:ext>
            </a:extLst>
          </p:cNvPr>
          <p:cNvSpPr txBox="1"/>
          <p:nvPr/>
        </p:nvSpPr>
        <p:spPr>
          <a:xfrm>
            <a:off x="5020724" y="1296568"/>
            <a:ext cx="21505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5A6170"/>
                </a:solidFill>
                <a:effectLst/>
                <a:uLnTx/>
                <a:uFillTx/>
                <a:latin typeface="Freesentation 4 Regular" pitchFamily="2" charset="-127"/>
                <a:ea typeface="Freesentation 4 Regular" pitchFamily="2" charset="-127"/>
                <a:cs typeface="+mn-cs"/>
              </a:rPr>
              <a:t>차량 </a:t>
            </a:r>
            <a:r>
              <a:rPr kumimoji="1" lang="en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5A6170"/>
                </a:solidFill>
                <a:effectLst/>
                <a:uLnTx/>
                <a:uFillTx/>
                <a:latin typeface="Freesentation 4 Regular" pitchFamily="2" charset="-127"/>
                <a:ea typeface="Freesentation 4 Regular" pitchFamily="2" charset="-127"/>
                <a:cs typeface="+mn-cs"/>
              </a:rPr>
              <a:t>OCR </a:t>
            </a:r>
            <a:r>
              <a:rPr kumimoji="1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5A6170"/>
                </a:solidFill>
                <a:effectLst/>
                <a:uLnTx/>
                <a:uFillTx/>
                <a:latin typeface="Freesentation 4 Regular" pitchFamily="2" charset="-127"/>
                <a:ea typeface="Freesentation 4 Regular" pitchFamily="2" charset="-127"/>
                <a:cs typeface="+mn-cs"/>
              </a:rPr>
              <a:t>프로그램</a:t>
            </a: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BA1BB88F-9B4E-0676-ACFA-CD085695A28D}"/>
              </a:ext>
            </a:extLst>
          </p:cNvPr>
          <p:cNvSpPr/>
          <p:nvPr/>
        </p:nvSpPr>
        <p:spPr>
          <a:xfrm>
            <a:off x="494522" y="1889870"/>
            <a:ext cx="11178074" cy="4461217"/>
          </a:xfrm>
          <a:prstGeom prst="roundRect">
            <a:avLst>
              <a:gd name="adj" fmla="val 4391"/>
            </a:avLst>
          </a:prstGeom>
          <a:solidFill>
            <a:schemeClr val="bg1"/>
          </a:solidFill>
          <a:ln>
            <a:noFill/>
          </a:ln>
          <a:effectLst>
            <a:outerShdw blurRad="152400" dist="762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B33857B-6321-695D-7BA6-77F7FA822919}"/>
              </a:ext>
            </a:extLst>
          </p:cNvPr>
          <p:cNvSpPr txBox="1"/>
          <p:nvPr/>
        </p:nvSpPr>
        <p:spPr>
          <a:xfrm>
            <a:off x="4209636" y="2051877"/>
            <a:ext cx="37291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eesentation 4 Regular" pitchFamily="2" charset="-127"/>
                <a:ea typeface="Freesentation 4 Regular" pitchFamily="2" charset="-127"/>
                <a:cs typeface="+mn-cs"/>
              </a:rPr>
              <a:t>학습상황</a:t>
            </a:r>
            <a:endParaRPr kumimoji="1" lang="en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reesentation 4 Regular" pitchFamily="2" charset="-127"/>
              <a:ea typeface="Freesentation 4 Regular" pitchFamily="2" charset="-127"/>
              <a:cs typeface="+mn-cs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BDAB86ED-80F6-72C4-8F40-E4BABEC8287F}"/>
              </a:ext>
            </a:extLst>
          </p:cNvPr>
          <p:cNvSpPr/>
          <p:nvPr/>
        </p:nvSpPr>
        <p:spPr>
          <a:xfrm>
            <a:off x="559836" y="1969919"/>
            <a:ext cx="11028783" cy="4304963"/>
          </a:xfrm>
          <a:prstGeom prst="roundRect">
            <a:avLst>
              <a:gd name="adj" fmla="val 4391"/>
            </a:avLst>
          </a:prstGeom>
          <a:noFill/>
          <a:ln>
            <a:solidFill>
              <a:schemeClr val="accent1">
                <a:shade val="15000"/>
              </a:schemeClr>
            </a:solidFill>
            <a:prstDash val="dash"/>
          </a:ln>
          <a:effectLst>
            <a:outerShdw blurRad="152400" dist="762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34" charset="-127"/>
              <a:cs typeface="+mn-cs"/>
            </a:endParaRP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344A9A38-C9D9-69EA-7425-F7B0D287A509}"/>
              </a:ext>
            </a:extLst>
          </p:cNvPr>
          <p:cNvGraphicFramePr>
            <a:graphicFrameLocks noGrp="1"/>
          </p:cNvGraphicFramePr>
          <p:nvPr/>
        </p:nvGraphicFramePr>
        <p:xfrm>
          <a:off x="644662" y="2532034"/>
          <a:ext cx="10859130" cy="3635497"/>
        </p:xfrm>
        <a:graphic>
          <a:graphicData uri="http://schemas.openxmlformats.org/drawingml/2006/table">
            <a:tbl>
              <a:tblPr/>
              <a:tblGrid>
                <a:gridCol w="466536">
                  <a:extLst>
                    <a:ext uri="{9D8B030D-6E8A-4147-A177-3AD203B41FA5}">
                      <a16:colId xmlns:a16="http://schemas.microsoft.com/office/drawing/2014/main" val="4025164653"/>
                    </a:ext>
                  </a:extLst>
                </a:gridCol>
                <a:gridCol w="689610">
                  <a:extLst>
                    <a:ext uri="{9D8B030D-6E8A-4147-A177-3AD203B41FA5}">
                      <a16:colId xmlns:a16="http://schemas.microsoft.com/office/drawing/2014/main" val="1097685836"/>
                    </a:ext>
                  </a:extLst>
                </a:gridCol>
                <a:gridCol w="755780">
                  <a:extLst>
                    <a:ext uri="{9D8B030D-6E8A-4147-A177-3AD203B41FA5}">
                      <a16:colId xmlns:a16="http://schemas.microsoft.com/office/drawing/2014/main" val="3745203986"/>
                    </a:ext>
                  </a:extLst>
                </a:gridCol>
                <a:gridCol w="783771">
                  <a:extLst>
                    <a:ext uri="{9D8B030D-6E8A-4147-A177-3AD203B41FA5}">
                      <a16:colId xmlns:a16="http://schemas.microsoft.com/office/drawing/2014/main" val="2185256190"/>
                    </a:ext>
                  </a:extLst>
                </a:gridCol>
                <a:gridCol w="699796">
                  <a:extLst>
                    <a:ext uri="{9D8B030D-6E8A-4147-A177-3AD203B41FA5}">
                      <a16:colId xmlns:a16="http://schemas.microsoft.com/office/drawing/2014/main" val="1145285494"/>
                    </a:ext>
                  </a:extLst>
                </a:gridCol>
                <a:gridCol w="821094">
                  <a:extLst>
                    <a:ext uri="{9D8B030D-6E8A-4147-A177-3AD203B41FA5}">
                      <a16:colId xmlns:a16="http://schemas.microsoft.com/office/drawing/2014/main" val="864603103"/>
                    </a:ext>
                  </a:extLst>
                </a:gridCol>
                <a:gridCol w="727788">
                  <a:extLst>
                    <a:ext uri="{9D8B030D-6E8A-4147-A177-3AD203B41FA5}">
                      <a16:colId xmlns:a16="http://schemas.microsoft.com/office/drawing/2014/main" val="1689020983"/>
                    </a:ext>
                  </a:extLst>
                </a:gridCol>
                <a:gridCol w="746449">
                  <a:extLst>
                    <a:ext uri="{9D8B030D-6E8A-4147-A177-3AD203B41FA5}">
                      <a16:colId xmlns:a16="http://schemas.microsoft.com/office/drawing/2014/main" val="1900517684"/>
                    </a:ext>
                  </a:extLst>
                </a:gridCol>
                <a:gridCol w="886408">
                  <a:extLst>
                    <a:ext uri="{9D8B030D-6E8A-4147-A177-3AD203B41FA5}">
                      <a16:colId xmlns:a16="http://schemas.microsoft.com/office/drawing/2014/main" val="2642806631"/>
                    </a:ext>
                  </a:extLst>
                </a:gridCol>
                <a:gridCol w="662188">
                  <a:extLst>
                    <a:ext uri="{9D8B030D-6E8A-4147-A177-3AD203B41FA5}">
                      <a16:colId xmlns:a16="http://schemas.microsoft.com/office/drawing/2014/main" val="3610356670"/>
                    </a:ext>
                  </a:extLst>
                </a:gridCol>
                <a:gridCol w="723942">
                  <a:extLst>
                    <a:ext uri="{9D8B030D-6E8A-4147-A177-3AD203B41FA5}">
                      <a16:colId xmlns:a16="http://schemas.microsoft.com/office/drawing/2014/main" val="3579410006"/>
                    </a:ext>
                  </a:extLst>
                </a:gridCol>
                <a:gridCol w="723942">
                  <a:extLst>
                    <a:ext uri="{9D8B030D-6E8A-4147-A177-3AD203B41FA5}">
                      <a16:colId xmlns:a16="http://schemas.microsoft.com/office/drawing/2014/main" val="4275409209"/>
                    </a:ext>
                  </a:extLst>
                </a:gridCol>
                <a:gridCol w="723942">
                  <a:extLst>
                    <a:ext uri="{9D8B030D-6E8A-4147-A177-3AD203B41FA5}">
                      <a16:colId xmlns:a16="http://schemas.microsoft.com/office/drawing/2014/main" val="1447750834"/>
                    </a:ext>
                  </a:extLst>
                </a:gridCol>
                <a:gridCol w="723942">
                  <a:extLst>
                    <a:ext uri="{9D8B030D-6E8A-4147-A177-3AD203B41FA5}">
                      <a16:colId xmlns:a16="http://schemas.microsoft.com/office/drawing/2014/main" val="1484950961"/>
                    </a:ext>
                  </a:extLst>
                </a:gridCol>
                <a:gridCol w="723942">
                  <a:extLst>
                    <a:ext uri="{9D8B030D-6E8A-4147-A177-3AD203B41FA5}">
                      <a16:colId xmlns:a16="http://schemas.microsoft.com/office/drawing/2014/main" val="3560987373"/>
                    </a:ext>
                  </a:extLst>
                </a:gridCol>
              </a:tblGrid>
              <a:tr h="66262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epoch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time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train/</a:t>
                      </a:r>
                    </a:p>
                    <a:p>
                      <a:pPr algn="ctr" fontAlgn="ctr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box_loss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Freesentation 4 Regular" charset="-127"/>
                        <a:ea typeface="Freesentation 4 Regular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train/</a:t>
                      </a:r>
                    </a:p>
                    <a:p>
                      <a:pPr algn="ctr" fontAlgn="ctr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cls_loss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Freesentation 4 Regular" charset="-127"/>
                        <a:ea typeface="Freesentation 4 Regular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train/</a:t>
                      </a:r>
                    </a:p>
                    <a:p>
                      <a:pPr algn="ctr" fontAlgn="ctr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dfl_loss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Freesentation 4 Regular" charset="-127"/>
                        <a:ea typeface="Freesentation 4 Regular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metrics/</a:t>
                      </a:r>
                    </a:p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precision(B)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metrics/</a:t>
                      </a:r>
                    </a:p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recall(B)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metrics/</a:t>
                      </a:r>
                    </a:p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mAP50(B)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metrics/</a:t>
                      </a:r>
                    </a:p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mAP50-95(B)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Val/</a:t>
                      </a:r>
                    </a:p>
                    <a:p>
                      <a:pPr algn="ctr" fontAlgn="ctr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box_loss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Freesentation 4 Regular" charset="-127"/>
                        <a:ea typeface="Freesentation 4 Regular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val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/</a:t>
                      </a:r>
                    </a:p>
                    <a:p>
                      <a:pPr algn="ctr" fontAlgn="ctr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cls_loss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Freesentation 4 Regular" charset="-127"/>
                        <a:ea typeface="Freesentation 4 Regular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val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/</a:t>
                      </a:r>
                    </a:p>
                    <a:p>
                      <a:pPr algn="ctr" fontAlgn="ctr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dfl_loss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Freesentation 4 Regular" charset="-127"/>
                        <a:ea typeface="Freesentation 4 Regular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lr/pg0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lr/pg1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lr/pg2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40857135"/>
                  </a:ext>
                </a:extLst>
              </a:tr>
              <a:tr h="27026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11537.6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1.26683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1.5358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0.8476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0.76796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0.81901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0.85713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0.54981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1.07973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0.77288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0.82009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0.003333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0.003333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0.003333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027542"/>
                  </a:ext>
                </a:extLst>
              </a:tr>
              <a:tr h="27026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22995.5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1.19092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0.80698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0.82989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0.67005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0.75882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0.72783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0.3782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1.29715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1.18396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0.85316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0.006535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0.006535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0.006535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50986514"/>
                  </a:ext>
                </a:extLst>
              </a:tr>
              <a:tr h="27026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34339.2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1.18354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0.81236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0.83012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0.77604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0.00911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0.39267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0.2568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2.18778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5.94291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1.01952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0.009604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0.009604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0.009604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46648956"/>
                  </a:ext>
                </a:extLst>
              </a:tr>
              <a:tr h="27026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45585.7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1.1663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0.80388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0.82765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2.68586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7.12861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1.13083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0.009406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0.009406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0.009406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4160965"/>
                  </a:ext>
                </a:extLst>
              </a:tr>
              <a:tr h="27026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10988.2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1.16792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0.80545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0.82865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0.55677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0.76987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0.63478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0.40891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1.33672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2.67644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0.85948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0.009208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0.009208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0.009208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52235495"/>
                  </a:ext>
                </a:extLst>
              </a:tr>
              <a:tr h="27026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22193.1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1.13548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0.7778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0.82234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0.72409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0.71298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0.76995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0.486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1.14047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1.35953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0.82814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0.00901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0.00901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0.00901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41308167"/>
                  </a:ext>
                </a:extLst>
              </a:tr>
              <a:tr h="27026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33509.4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1.12257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0.76524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0.81982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0.75281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0.79312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0.83519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0.54111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1.06325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0.90872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0.81741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0.008812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0.008812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0.008812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8679925"/>
                  </a:ext>
                </a:extLst>
              </a:tr>
              <a:tr h="27026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44636.1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1.11608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0.75759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0.81855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0.7732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0.81775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0.85897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0.56807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1.03234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0.77678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0.81245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0.008614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0.008614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0.008614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9861782"/>
                  </a:ext>
                </a:extLst>
              </a:tr>
              <a:tr h="27026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55923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1.1091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0.75218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0.81679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0.78179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0.82652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0.86742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0.57722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1.02162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0.73645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0.80949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0.008416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0.008416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0.008416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9837847"/>
                  </a:ext>
                </a:extLst>
              </a:tr>
              <a:tr h="27026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10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67096.8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1.10522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0.74984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0.81652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0.78836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0.83048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0.8726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0.58184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1.01658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0.71938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0.80772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0.008218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0.008218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0.008218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2026356"/>
                  </a:ext>
                </a:extLst>
              </a:tr>
              <a:tr h="27026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11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10929.6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1.10359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0.74529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0.81705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0.79209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0.8303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0.87531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0.58499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1.01224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0.71094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0.80683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0.00802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0.00802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0.00802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2025884"/>
                  </a:ext>
                </a:extLst>
              </a:tr>
            </a:tbl>
          </a:graphicData>
        </a:graphic>
      </p:graphicFrame>
      <p:sp>
        <p:nvSpPr>
          <p:cNvPr id="3" name="직사각형 2">
            <a:extLst>
              <a:ext uri="{FF2B5EF4-FFF2-40B4-BE49-F238E27FC236}">
                <a16:creationId xmlns:a16="http://schemas.microsoft.com/office/drawing/2014/main" id="{10754302-2FC1-7564-2175-155021DA5F6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C82D7659-6848-3CA2-69D6-5F6E06EE0882}"/>
              </a:ext>
            </a:extLst>
          </p:cNvPr>
          <p:cNvGrpSpPr/>
          <p:nvPr/>
        </p:nvGrpSpPr>
        <p:grpSpPr>
          <a:xfrm>
            <a:off x="7002938" y="2492439"/>
            <a:ext cx="4446655" cy="2055279"/>
            <a:chOff x="923725" y="4519656"/>
            <a:chExt cx="3201932" cy="205527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9427F6C-3621-0C88-F413-EE426E7C91ED}"/>
                </a:ext>
              </a:extLst>
            </p:cNvPr>
            <p:cNvSpPr txBox="1"/>
            <p:nvPr/>
          </p:nvSpPr>
          <p:spPr>
            <a:xfrm>
              <a:off x="923725" y="4972961"/>
              <a:ext cx="320192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  <a:latin typeface="Freesentation 6 SemiBold" charset="-127"/>
                  <a:ea typeface="Freesentation 6 SemiBold" charset="-127"/>
                </a:rPr>
                <a:t>precision(B)</a:t>
              </a:r>
              <a:r>
                <a:rPr lang="ko-KR" altLang="en-US" dirty="0">
                  <a:solidFill>
                    <a:schemeClr val="bg1"/>
                  </a:solidFill>
                  <a:latin typeface="Freesentation 6 SemiBold" charset="-127"/>
                  <a:ea typeface="Freesentation 6 SemiBold" charset="-127"/>
                </a:rPr>
                <a:t>     </a:t>
              </a:r>
              <a:r>
                <a:rPr lang="en-US" altLang="ko-KR" dirty="0">
                  <a:solidFill>
                    <a:schemeClr val="bg1"/>
                  </a:solidFill>
                  <a:latin typeface="Freesentation 6 SemiBold" charset="-127"/>
                  <a:ea typeface="Freesentation 6 SemiBold" charset="-127"/>
                </a:rPr>
                <a:t>: 0.76796 </a:t>
              </a:r>
              <a:r>
                <a:rPr lang="en-US" altLang="ko-KR" dirty="0">
                  <a:solidFill>
                    <a:schemeClr val="bg1"/>
                  </a:solidFill>
                  <a:latin typeface="Freesentation 6 SemiBold" charset="-127"/>
                  <a:ea typeface="Freesentation 6 SemiBold" charset="-127"/>
                  <a:sym typeface="Wingdings" panose="05000000000000000000" pitchFamily="2" charset="2"/>
                </a:rPr>
                <a:t> 0.79209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60BB3AC-BE71-402B-96EA-14DC4307414D}"/>
                </a:ext>
              </a:extLst>
            </p:cNvPr>
            <p:cNvSpPr txBox="1"/>
            <p:nvPr/>
          </p:nvSpPr>
          <p:spPr>
            <a:xfrm>
              <a:off x="923725" y="5290136"/>
              <a:ext cx="320192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  <a:latin typeface="Freesentation 6 SemiBold" charset="-127"/>
                  <a:ea typeface="Freesentation 6 SemiBold" charset="-127"/>
                </a:rPr>
                <a:t>recall(B)</a:t>
              </a:r>
              <a:r>
                <a:rPr lang="ko-KR" altLang="en-US" dirty="0">
                  <a:solidFill>
                    <a:schemeClr val="bg1"/>
                  </a:solidFill>
                  <a:latin typeface="Freesentation 6 SemiBold" charset="-127"/>
                  <a:ea typeface="Freesentation 6 SemiBold" charset="-127"/>
                </a:rPr>
                <a:t>              </a:t>
              </a:r>
              <a:r>
                <a:rPr lang="en-US" altLang="ko-KR" dirty="0">
                  <a:solidFill>
                    <a:schemeClr val="bg1"/>
                  </a:solidFill>
                  <a:latin typeface="Freesentation 6 SemiBold" charset="-127"/>
                  <a:ea typeface="Freesentation 6 SemiBold" charset="-127"/>
                </a:rPr>
                <a:t>: 0.81901 </a:t>
              </a:r>
              <a:r>
                <a:rPr lang="en-US" altLang="ko-KR" dirty="0">
                  <a:solidFill>
                    <a:schemeClr val="bg1"/>
                  </a:solidFill>
                  <a:latin typeface="Freesentation 6 SemiBold" charset="-127"/>
                  <a:ea typeface="Freesentation 6 SemiBold" charset="-127"/>
                  <a:sym typeface="Wingdings" panose="05000000000000000000" pitchFamily="2" charset="2"/>
                </a:rPr>
                <a:t> 0.8303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B68C049-24B4-0554-4263-51F5ABCBBC54}"/>
                </a:ext>
              </a:extLst>
            </p:cNvPr>
            <p:cNvSpPr txBox="1"/>
            <p:nvPr/>
          </p:nvSpPr>
          <p:spPr>
            <a:xfrm>
              <a:off x="923728" y="5607311"/>
              <a:ext cx="320192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  <a:latin typeface="Freesentation 6 SemiBold" charset="-127"/>
                  <a:ea typeface="Freesentation 6 SemiBold" charset="-127"/>
                </a:rPr>
                <a:t>mAP50(B)</a:t>
              </a:r>
              <a:r>
                <a:rPr lang="ko-KR" altLang="en-US" dirty="0">
                  <a:solidFill>
                    <a:schemeClr val="bg1"/>
                  </a:solidFill>
                  <a:latin typeface="Freesentation 6 SemiBold" charset="-127"/>
                  <a:ea typeface="Freesentation 6 SemiBold" charset="-127"/>
                </a:rPr>
                <a:t>         </a:t>
              </a:r>
              <a:r>
                <a:rPr lang="en-US" altLang="ko-KR" dirty="0">
                  <a:solidFill>
                    <a:schemeClr val="bg1"/>
                  </a:solidFill>
                  <a:latin typeface="Freesentation 6 SemiBold" charset="-127"/>
                  <a:ea typeface="Freesentation 6 SemiBold" charset="-127"/>
                </a:rPr>
                <a:t>: 0.85713 </a:t>
              </a:r>
              <a:r>
                <a:rPr lang="en-US" altLang="ko-KR" dirty="0">
                  <a:solidFill>
                    <a:schemeClr val="bg1"/>
                  </a:solidFill>
                  <a:latin typeface="Freesentation 6 SemiBold" charset="-127"/>
                  <a:ea typeface="Freesentation 6 SemiBold" charset="-127"/>
                  <a:sym typeface="Wingdings" panose="05000000000000000000" pitchFamily="2" charset="2"/>
                </a:rPr>
                <a:t> 0.87531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2B8C901-235A-E15D-AE55-6A4DDDF04C93}"/>
                </a:ext>
              </a:extLst>
            </p:cNvPr>
            <p:cNvSpPr txBox="1"/>
            <p:nvPr/>
          </p:nvSpPr>
          <p:spPr>
            <a:xfrm>
              <a:off x="923725" y="5928604"/>
              <a:ext cx="320192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  <a:latin typeface="Freesentation 6 SemiBold" charset="-127"/>
                  <a:ea typeface="Freesentation 6 SemiBold" charset="-127"/>
                </a:rPr>
                <a:t>mAP50-95(B)</a:t>
              </a:r>
              <a:r>
                <a:rPr lang="ko-KR" altLang="en-US" dirty="0">
                  <a:solidFill>
                    <a:schemeClr val="bg1"/>
                  </a:solidFill>
                  <a:latin typeface="Freesentation 6 SemiBold" charset="-127"/>
                  <a:ea typeface="Freesentation 6 SemiBold" charset="-127"/>
                </a:rPr>
                <a:t> </a:t>
              </a:r>
              <a:r>
                <a:rPr lang="en-US" altLang="ko-KR" dirty="0">
                  <a:solidFill>
                    <a:schemeClr val="bg1"/>
                  </a:solidFill>
                  <a:latin typeface="Freesentation 6 SemiBold" charset="-127"/>
                  <a:ea typeface="Freesentation 6 SemiBold" charset="-127"/>
                </a:rPr>
                <a:t>: 0.54981 </a:t>
              </a:r>
              <a:r>
                <a:rPr lang="en-US" altLang="ko-KR" dirty="0">
                  <a:solidFill>
                    <a:schemeClr val="bg1"/>
                  </a:solidFill>
                  <a:latin typeface="Freesentation 6 SemiBold" charset="-127"/>
                  <a:ea typeface="Freesentation 6 SemiBold" charset="-127"/>
                  <a:sym typeface="Wingdings" panose="05000000000000000000" pitchFamily="2" charset="2"/>
                </a:rPr>
                <a:t> 0.58499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E66521E-33C0-116C-6DB4-3AD704FE6F97}"/>
                </a:ext>
              </a:extLst>
            </p:cNvPr>
            <p:cNvSpPr txBox="1"/>
            <p:nvPr/>
          </p:nvSpPr>
          <p:spPr>
            <a:xfrm>
              <a:off x="923727" y="4519656"/>
              <a:ext cx="289248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solidFill>
                    <a:schemeClr val="bg1"/>
                  </a:solidFill>
                  <a:latin typeface="Freesentation 6 SemiBold" charset="-127"/>
                  <a:ea typeface="Freesentation 6 SemiBold" charset="-127"/>
                </a:rPr>
                <a:t>정확도 지표</a:t>
              </a: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7219028A-0F04-E173-E6F2-157A252CB7F2}"/>
              </a:ext>
            </a:extLst>
          </p:cNvPr>
          <p:cNvSpPr txBox="1"/>
          <p:nvPr/>
        </p:nvSpPr>
        <p:spPr>
          <a:xfrm>
            <a:off x="7002934" y="4538533"/>
            <a:ext cx="36482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ko-KR" b="1" dirty="0">
                <a:solidFill>
                  <a:schemeClr val="bg1"/>
                </a:solidFill>
                <a:latin typeface="Freesentation 7 Bold" pitchFamily="2" charset="-127"/>
                <a:ea typeface="Freesentation 7 Bold" pitchFamily="2" charset="-127"/>
              </a:rPr>
              <a:t>Validation</a:t>
            </a:r>
            <a:r>
              <a:rPr kumimoji="1" lang="ko-KR" altLang="en-US" b="1" dirty="0" err="1">
                <a:solidFill>
                  <a:schemeClr val="bg1"/>
                </a:solidFill>
                <a:latin typeface="Freesentation 7 Bold" pitchFamily="2" charset="-127"/>
                <a:ea typeface="Freesentation 7 Bold" pitchFamily="2" charset="-127"/>
              </a:rPr>
              <a:t>에</a:t>
            </a:r>
            <a:r>
              <a:rPr kumimoji="1" lang="ko-KR" altLang="en-US" b="1" dirty="0">
                <a:solidFill>
                  <a:schemeClr val="bg1"/>
                </a:solidFill>
                <a:latin typeface="Freesentation 7 Bold" pitchFamily="2" charset="-127"/>
                <a:ea typeface="Freesentation 7 Bold" pitchFamily="2" charset="-127"/>
              </a:rPr>
              <a:t> 따른 </a:t>
            </a:r>
            <a:r>
              <a:rPr kumimoji="1" lang="en-US" altLang="ko-KR" b="1" dirty="0">
                <a:solidFill>
                  <a:schemeClr val="bg1"/>
                </a:solidFill>
                <a:latin typeface="Freesentation 7 Bold" pitchFamily="2" charset="-127"/>
                <a:ea typeface="Freesentation 7 Bold" pitchFamily="2" charset="-127"/>
              </a:rPr>
              <a:t>epoch 4</a:t>
            </a:r>
            <a:r>
              <a:rPr kumimoji="1" lang="ko-KR" altLang="en-US" b="1" dirty="0">
                <a:solidFill>
                  <a:schemeClr val="bg1"/>
                </a:solidFill>
                <a:latin typeface="Freesentation 7 Bold" pitchFamily="2" charset="-127"/>
                <a:ea typeface="Freesentation 7 Bold" pitchFamily="2" charset="-127"/>
              </a:rPr>
              <a:t>에서 </a:t>
            </a:r>
            <a:endParaRPr kumimoji="1" lang="en-US" altLang="ko-KR" b="1" dirty="0">
              <a:solidFill>
                <a:schemeClr val="bg1"/>
              </a:solidFill>
              <a:latin typeface="Freesentation 7 Bold" pitchFamily="2" charset="-127"/>
              <a:ea typeface="Freesentation 7 Bold" pitchFamily="2" charset="-127"/>
            </a:endParaRPr>
          </a:p>
          <a:p>
            <a:r>
              <a:rPr kumimoji="1" lang="ko-KR" altLang="en-US" b="1" dirty="0">
                <a:solidFill>
                  <a:schemeClr val="bg1"/>
                </a:solidFill>
                <a:latin typeface="Freesentation 7 Bold" pitchFamily="2" charset="-127"/>
                <a:ea typeface="Freesentation 7 Bold" pitchFamily="2" charset="-127"/>
              </a:rPr>
              <a:t>전부 </a:t>
            </a:r>
            <a:r>
              <a:rPr kumimoji="1" lang="en-US" altLang="ko-KR" b="1" dirty="0">
                <a:solidFill>
                  <a:schemeClr val="bg1"/>
                </a:solidFill>
                <a:latin typeface="Freesentation 7 Bold" pitchFamily="2" charset="-127"/>
                <a:ea typeface="Freesentation 7 Bold" pitchFamily="2" charset="-127"/>
              </a:rPr>
              <a:t>0</a:t>
            </a:r>
            <a:r>
              <a:rPr kumimoji="1" lang="ko-KR" altLang="en-US" b="1" dirty="0">
                <a:solidFill>
                  <a:schemeClr val="bg1"/>
                </a:solidFill>
                <a:latin typeface="Freesentation 7 Bold" pitchFamily="2" charset="-127"/>
                <a:ea typeface="Freesentation 7 Bold" pitchFamily="2" charset="-127"/>
              </a:rPr>
              <a:t>이 기록됨이 보임</a:t>
            </a:r>
            <a:endParaRPr kumimoji="1" lang="en-US" altLang="ko-KR" b="1" dirty="0">
              <a:solidFill>
                <a:schemeClr val="bg1"/>
              </a:solidFill>
              <a:latin typeface="Freesentation 7 Bold" pitchFamily="2" charset="-127"/>
              <a:ea typeface="Freesentation 7 Bold" pitchFamily="2" charset="-127"/>
            </a:endParaRPr>
          </a:p>
          <a:p>
            <a:r>
              <a:rPr kumimoji="1" lang="ko-KR" altLang="en-US" b="1" dirty="0">
                <a:solidFill>
                  <a:schemeClr val="bg1"/>
                </a:solidFill>
                <a:latin typeface="Freesentation 7 Bold" pitchFamily="2" charset="-127"/>
                <a:ea typeface="Freesentation 7 Bold" pitchFamily="2" charset="-127"/>
              </a:rPr>
              <a:t>그러나 그 이후부터 점차 정상 수치로 돌아옴</a:t>
            </a:r>
          </a:p>
        </p:txBody>
      </p:sp>
      <p:graphicFrame>
        <p:nvGraphicFramePr>
          <p:cNvPr id="30" name="표 29">
            <a:extLst>
              <a:ext uri="{FF2B5EF4-FFF2-40B4-BE49-F238E27FC236}">
                <a16:creationId xmlns:a16="http://schemas.microsoft.com/office/drawing/2014/main" id="{8035EF0D-E5B6-EC0E-F94D-70EB8DC3AD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3037830"/>
              </p:ext>
            </p:extLst>
          </p:nvPr>
        </p:nvGraphicFramePr>
        <p:xfrm>
          <a:off x="1311011" y="2178432"/>
          <a:ext cx="3648275" cy="3635498"/>
        </p:xfrm>
        <a:graphic>
          <a:graphicData uri="http://schemas.openxmlformats.org/drawingml/2006/table">
            <a:tbl>
              <a:tblPr/>
              <a:tblGrid>
                <a:gridCol w="466536">
                  <a:extLst>
                    <a:ext uri="{9D8B030D-6E8A-4147-A177-3AD203B41FA5}">
                      <a16:colId xmlns:a16="http://schemas.microsoft.com/office/drawing/2014/main" val="4025164653"/>
                    </a:ext>
                  </a:extLst>
                </a:gridCol>
                <a:gridCol w="821094">
                  <a:extLst>
                    <a:ext uri="{9D8B030D-6E8A-4147-A177-3AD203B41FA5}">
                      <a16:colId xmlns:a16="http://schemas.microsoft.com/office/drawing/2014/main" val="864603103"/>
                    </a:ext>
                  </a:extLst>
                </a:gridCol>
                <a:gridCol w="727788">
                  <a:extLst>
                    <a:ext uri="{9D8B030D-6E8A-4147-A177-3AD203B41FA5}">
                      <a16:colId xmlns:a16="http://schemas.microsoft.com/office/drawing/2014/main" val="1689020983"/>
                    </a:ext>
                  </a:extLst>
                </a:gridCol>
                <a:gridCol w="746449">
                  <a:extLst>
                    <a:ext uri="{9D8B030D-6E8A-4147-A177-3AD203B41FA5}">
                      <a16:colId xmlns:a16="http://schemas.microsoft.com/office/drawing/2014/main" val="1900517684"/>
                    </a:ext>
                  </a:extLst>
                </a:gridCol>
                <a:gridCol w="886408">
                  <a:extLst>
                    <a:ext uri="{9D8B030D-6E8A-4147-A177-3AD203B41FA5}">
                      <a16:colId xmlns:a16="http://schemas.microsoft.com/office/drawing/2014/main" val="2642806631"/>
                    </a:ext>
                  </a:extLst>
                </a:gridCol>
              </a:tblGrid>
              <a:tr h="66262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epoch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metrics/</a:t>
                      </a:r>
                    </a:p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precision(B)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metrics/</a:t>
                      </a:r>
                    </a:p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recall(B)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metrics/</a:t>
                      </a:r>
                    </a:p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mAP50(B)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metrics/</a:t>
                      </a:r>
                    </a:p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mAP50-95(B)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0857135"/>
                  </a:ext>
                </a:extLst>
              </a:tr>
              <a:tr h="27026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0.76796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0.81901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0.85713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0.54981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027542"/>
                  </a:ext>
                </a:extLst>
              </a:tr>
              <a:tr h="27026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0.67005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0.75882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0.72783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0.3782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0986514"/>
                  </a:ext>
                </a:extLst>
              </a:tr>
              <a:tr h="27026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0.77604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0.00911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0.39267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0.2568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6648956"/>
                  </a:ext>
                </a:extLst>
              </a:tr>
              <a:tr h="27026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4160965"/>
                  </a:ext>
                </a:extLst>
              </a:tr>
              <a:tr h="27026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0.55677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0.76987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0.63478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0.40891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2235495"/>
                  </a:ext>
                </a:extLst>
              </a:tr>
              <a:tr h="27026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0.72409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0.71298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0.76995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0.486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1308167"/>
                  </a:ext>
                </a:extLst>
              </a:tr>
              <a:tr h="27026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0.75281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0.79312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0.83519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0.54111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8679925"/>
                  </a:ext>
                </a:extLst>
              </a:tr>
              <a:tr h="27026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0.7732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0.81775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0.85897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0.56807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9861782"/>
                  </a:ext>
                </a:extLst>
              </a:tr>
              <a:tr h="27026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0.78179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0.82652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0.86742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0.57722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9837847"/>
                  </a:ext>
                </a:extLst>
              </a:tr>
              <a:tr h="27026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10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0.78836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0.83048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0.8726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0.58184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2026356"/>
                  </a:ext>
                </a:extLst>
              </a:tr>
              <a:tr h="27026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11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0.79209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0.8303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0.87531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Freesentation 4 Regular" charset="-127"/>
                          <a:ea typeface="Freesentation 4 Regular" charset="-127"/>
                        </a:rPr>
                        <a:t>0.58499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2025884"/>
                  </a:ext>
                </a:extLst>
              </a:tr>
            </a:tbl>
          </a:graphicData>
        </a:graphic>
      </p:graphicFrame>
      <p:sp>
        <p:nvSpPr>
          <p:cNvPr id="27" name="TextBox 26">
            <a:extLst>
              <a:ext uri="{FF2B5EF4-FFF2-40B4-BE49-F238E27FC236}">
                <a16:creationId xmlns:a16="http://schemas.microsoft.com/office/drawing/2014/main" id="{82DA161D-D1EE-915F-B26E-3A50F924ADB6}"/>
              </a:ext>
            </a:extLst>
          </p:cNvPr>
          <p:cNvSpPr txBox="1"/>
          <p:nvPr/>
        </p:nvSpPr>
        <p:spPr>
          <a:xfrm>
            <a:off x="3948775" y="541179"/>
            <a:ext cx="42944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solidFill>
                  <a:schemeClr val="bg1"/>
                </a:solidFill>
                <a:latin typeface="Freesentation 6 SemiBold" charset="-127"/>
                <a:ea typeface="Freesentation 6 SemiBold" charset="-127"/>
              </a:rPr>
              <a:t>현재까지의 학습 분석</a:t>
            </a:r>
          </a:p>
        </p:txBody>
      </p:sp>
      <p:pic>
        <p:nvPicPr>
          <p:cNvPr id="29" name="그림 28" descr="스크린샷, 블랙, 흑백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81034F5-1E4D-21DF-B997-99636DC6A5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3114" y="3337323"/>
            <a:ext cx="1300889" cy="1300889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82CF262A-9AF4-D24F-FE18-0ED3B8800760}"/>
              </a:ext>
            </a:extLst>
          </p:cNvPr>
          <p:cNvSpPr txBox="1"/>
          <p:nvPr/>
        </p:nvSpPr>
        <p:spPr>
          <a:xfrm>
            <a:off x="11366090" y="6444424"/>
            <a:ext cx="825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>
                <a:solidFill>
                  <a:schemeClr val="bg1"/>
                </a:solidFill>
                <a:latin typeface="Freesentation 4 Regular" pitchFamily="2" charset="-127"/>
                <a:ea typeface="Freesentation 4 Regular" pitchFamily="2" charset="-127"/>
              </a:rPr>
              <a:t>13/19</a:t>
            </a:r>
            <a:endParaRPr kumimoji="1" lang="ko-KR" altLang="en-US" dirty="0">
              <a:solidFill>
                <a:schemeClr val="bg1"/>
              </a:solidFill>
              <a:latin typeface="Freesentation 4 Regular" pitchFamily="2" charset="-127"/>
              <a:ea typeface="Freesentation 4 Regular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509413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F1B52D3-C2F9-B8BF-DBD4-636146106F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6907B68-FA31-0963-5D8F-1784F0D2E102}"/>
              </a:ext>
            </a:extLst>
          </p:cNvPr>
          <p:cNvSpPr txBox="1"/>
          <p:nvPr/>
        </p:nvSpPr>
        <p:spPr>
          <a:xfrm>
            <a:off x="2742212" y="503059"/>
            <a:ext cx="670757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" altLang="ko-KR" sz="4400" b="1" i="0" u="none" strike="noStrike" kern="1200" cap="none" spc="0" normalizeH="0" baseline="0" noProof="0" dirty="0">
                <a:ln>
                  <a:noFill/>
                </a:ln>
                <a:solidFill>
                  <a:srgbClr val="5A6170"/>
                </a:solidFill>
                <a:effectLst/>
                <a:uLnTx/>
                <a:uFillTx/>
                <a:latin typeface="Freesentation 9 Black" pitchFamily="2" charset="-127"/>
                <a:ea typeface="Freesentation 9 Black" pitchFamily="2" charset="-127"/>
                <a:cs typeface="+mn-cs"/>
              </a:rPr>
              <a:t>Project Progress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E18EFBB-B46B-420C-88B4-A0A34CDEEF97}"/>
              </a:ext>
            </a:extLst>
          </p:cNvPr>
          <p:cNvSpPr txBox="1"/>
          <p:nvPr/>
        </p:nvSpPr>
        <p:spPr>
          <a:xfrm>
            <a:off x="5020724" y="1296568"/>
            <a:ext cx="21505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5A6170"/>
                </a:solidFill>
                <a:effectLst/>
                <a:uLnTx/>
                <a:uFillTx/>
                <a:latin typeface="Freesentation 4 Regular" pitchFamily="2" charset="-127"/>
                <a:ea typeface="Freesentation 4 Regular" pitchFamily="2" charset="-127"/>
                <a:cs typeface="+mn-cs"/>
              </a:rPr>
              <a:t>차량 </a:t>
            </a:r>
            <a:r>
              <a:rPr kumimoji="1" lang="en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5A6170"/>
                </a:solidFill>
                <a:effectLst/>
                <a:uLnTx/>
                <a:uFillTx/>
                <a:latin typeface="Freesentation 4 Regular" pitchFamily="2" charset="-127"/>
                <a:ea typeface="Freesentation 4 Regular" pitchFamily="2" charset="-127"/>
                <a:cs typeface="+mn-cs"/>
              </a:rPr>
              <a:t>OCR </a:t>
            </a:r>
            <a:r>
              <a:rPr kumimoji="1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5A6170"/>
                </a:solidFill>
                <a:effectLst/>
                <a:uLnTx/>
                <a:uFillTx/>
                <a:latin typeface="Freesentation 4 Regular" pitchFamily="2" charset="-127"/>
                <a:ea typeface="Freesentation 4 Regular" pitchFamily="2" charset="-127"/>
                <a:cs typeface="+mn-cs"/>
              </a:rPr>
              <a:t>프로그램</a:t>
            </a:r>
          </a:p>
        </p:txBody>
      </p:sp>
      <p:graphicFrame>
        <p:nvGraphicFramePr>
          <p:cNvPr id="36" name="표 35">
            <a:extLst>
              <a:ext uri="{FF2B5EF4-FFF2-40B4-BE49-F238E27FC236}">
                <a16:creationId xmlns:a16="http://schemas.microsoft.com/office/drawing/2014/main" id="{FEDA3ABF-5C7B-B736-9C82-9D4482C10B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6188808"/>
              </p:ext>
            </p:extLst>
          </p:nvPr>
        </p:nvGraphicFramePr>
        <p:xfrm>
          <a:off x="644107" y="1969471"/>
          <a:ext cx="10903785" cy="42543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00754">
                  <a:extLst>
                    <a:ext uri="{9D8B030D-6E8A-4147-A177-3AD203B41FA5}">
                      <a16:colId xmlns:a16="http://schemas.microsoft.com/office/drawing/2014/main" val="845639803"/>
                    </a:ext>
                  </a:extLst>
                </a:gridCol>
                <a:gridCol w="1690778">
                  <a:extLst>
                    <a:ext uri="{9D8B030D-6E8A-4147-A177-3AD203B41FA5}">
                      <a16:colId xmlns:a16="http://schemas.microsoft.com/office/drawing/2014/main" val="2432135934"/>
                    </a:ext>
                  </a:extLst>
                </a:gridCol>
                <a:gridCol w="4612253">
                  <a:extLst>
                    <a:ext uri="{9D8B030D-6E8A-4147-A177-3AD203B41FA5}">
                      <a16:colId xmlns:a16="http://schemas.microsoft.com/office/drawing/2014/main" val="1072004553"/>
                    </a:ext>
                  </a:extLst>
                </a:gridCol>
              </a:tblGrid>
              <a:tr h="85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i="0" dirty="0">
                          <a:solidFill>
                            <a:schemeClr val="tx1"/>
                          </a:solidFill>
                          <a:latin typeface="Freesentation 4 Regular" pitchFamily="2" charset="-127"/>
                          <a:ea typeface="Freesentation 4 Regular" pitchFamily="2" charset="-127"/>
                        </a:rPr>
                        <a:t>Easy OCR</a:t>
                      </a:r>
                      <a:endParaRPr lang="ko-KR" altLang="en-US" sz="1600" b="0" i="0" dirty="0">
                        <a:solidFill>
                          <a:schemeClr val="tx1"/>
                        </a:solidFill>
                        <a:latin typeface="Freesentation 4 Regular" pitchFamily="2" charset="-127"/>
                        <a:ea typeface="Freesentation 4 Regular" pitchFamily="2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i="0" dirty="0">
                          <a:solidFill>
                            <a:schemeClr val="tx1"/>
                          </a:solidFill>
                          <a:latin typeface="Freesentation 4 Regular" pitchFamily="2" charset="-127"/>
                          <a:ea typeface="Freesentation 4 Regular" pitchFamily="2" charset="-127"/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i="0" dirty="0">
                          <a:solidFill>
                            <a:schemeClr val="tx1"/>
                          </a:solidFill>
                          <a:latin typeface="Freesentation 4 Regular" pitchFamily="2" charset="-127"/>
                          <a:ea typeface="Freesentation 4 Regular" pitchFamily="2" charset="-127"/>
                        </a:rPr>
                        <a:t>Paddle OCR</a:t>
                      </a:r>
                      <a:endParaRPr lang="ko-KR" altLang="en-US" sz="1600" b="0" i="0" dirty="0">
                        <a:solidFill>
                          <a:schemeClr val="tx1"/>
                        </a:solidFill>
                        <a:latin typeface="Freesentation 4 Regular" pitchFamily="2" charset="-127"/>
                        <a:ea typeface="Freesentation 4 Regular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545679"/>
                  </a:ext>
                </a:extLst>
              </a:tr>
              <a:tr h="85087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dirty="0">
                          <a:solidFill>
                            <a:schemeClr val="tx1"/>
                          </a:solidFill>
                          <a:latin typeface="Freesentation 4 Regular" pitchFamily="2" charset="-127"/>
                          <a:ea typeface="Freesentation 4 Regular" pitchFamily="2" charset="-127"/>
                        </a:rPr>
                        <a:t>한글 지원은 있으나 범용 모델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dirty="0">
                          <a:solidFill>
                            <a:schemeClr val="tx1"/>
                          </a:solidFill>
                          <a:latin typeface="Freesentation 4 Regular" pitchFamily="2" charset="-127"/>
                          <a:ea typeface="Freesentation 4 Regular" pitchFamily="2" charset="-127"/>
                        </a:rPr>
                        <a:t>언어</a:t>
                      </a:r>
                      <a:r>
                        <a:rPr lang="en-US" altLang="ko-KR" sz="1600" b="0" i="0" dirty="0">
                          <a:solidFill>
                            <a:schemeClr val="tx1"/>
                          </a:solidFill>
                          <a:latin typeface="Freesentation 4 Regular" pitchFamily="2" charset="-127"/>
                          <a:ea typeface="Freesentation 4 Regular" pitchFamily="2" charset="-127"/>
                        </a:rPr>
                        <a:t>/</a:t>
                      </a:r>
                      <a:r>
                        <a:rPr lang="ko-KR" altLang="en-US" sz="1600" b="0" i="0" dirty="0">
                          <a:solidFill>
                            <a:schemeClr val="tx1"/>
                          </a:solidFill>
                          <a:latin typeface="Freesentation 4 Regular" pitchFamily="2" charset="-127"/>
                          <a:ea typeface="Freesentation 4 Regular" pitchFamily="2" charset="-127"/>
                        </a:rPr>
                        <a:t>문자 다양성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dirty="0">
                          <a:solidFill>
                            <a:schemeClr val="tx1"/>
                          </a:solidFill>
                          <a:latin typeface="Freesentation 4 Regular" pitchFamily="2" charset="-127"/>
                          <a:ea typeface="Freesentation 4 Regular" pitchFamily="2" charset="-127"/>
                        </a:rPr>
                        <a:t>한국어에 최적화된 모델 </a:t>
                      </a:r>
                      <a:r>
                        <a:rPr lang="en-US" altLang="ko-KR" sz="1600" b="0" i="0" dirty="0">
                          <a:solidFill>
                            <a:schemeClr val="tx1"/>
                          </a:solidFill>
                          <a:latin typeface="Freesentation 4 Regular" pitchFamily="2" charset="-127"/>
                          <a:ea typeface="Freesentation 4 Regular" pitchFamily="2" charset="-127"/>
                        </a:rPr>
                        <a:t>(</a:t>
                      </a:r>
                      <a:r>
                        <a:rPr lang="en" altLang="ko-KR" sz="1600" b="0" i="0" dirty="0" err="1">
                          <a:solidFill>
                            <a:schemeClr val="tx1"/>
                          </a:solidFill>
                          <a:latin typeface="Freesentation 4 Regular" pitchFamily="2" charset="-127"/>
                          <a:ea typeface="Freesentation 4 Regular" pitchFamily="2" charset="-127"/>
                        </a:rPr>
                        <a:t>korean</a:t>
                      </a:r>
                      <a:r>
                        <a:rPr lang="en" altLang="ko-KR" sz="1600" b="0" i="0" dirty="0">
                          <a:solidFill>
                            <a:schemeClr val="tx1"/>
                          </a:solidFill>
                          <a:latin typeface="Freesentation 4 Regular" pitchFamily="2" charset="-127"/>
                          <a:ea typeface="Freesentation 4 Regular" pitchFamily="2" charset="-127"/>
                        </a:rPr>
                        <a:t> </a:t>
                      </a:r>
                      <a:r>
                        <a:rPr lang="en" altLang="ko-KR" sz="1600" b="0" i="0" dirty="0" err="1">
                          <a:solidFill>
                            <a:schemeClr val="tx1"/>
                          </a:solidFill>
                          <a:latin typeface="Freesentation 4 Regular" pitchFamily="2" charset="-127"/>
                          <a:ea typeface="Freesentation 4 Regular" pitchFamily="2" charset="-127"/>
                        </a:rPr>
                        <a:t>dict</a:t>
                      </a:r>
                      <a:r>
                        <a:rPr lang="en" altLang="ko-KR" sz="1600" b="0" i="0" dirty="0">
                          <a:solidFill>
                            <a:schemeClr val="tx1"/>
                          </a:solidFill>
                          <a:latin typeface="Freesentation 4 Regular" pitchFamily="2" charset="-127"/>
                          <a:ea typeface="Freesentation 4 Regular" pitchFamily="2" charset="-127"/>
                        </a:rPr>
                        <a:t> </a:t>
                      </a:r>
                      <a:r>
                        <a:rPr lang="ko-KR" altLang="en-US" sz="1600" b="0" i="0" dirty="0">
                          <a:solidFill>
                            <a:schemeClr val="tx1"/>
                          </a:solidFill>
                          <a:latin typeface="Freesentation 4 Regular" pitchFamily="2" charset="-127"/>
                          <a:ea typeface="Freesentation 4 Regular" pitchFamily="2" charset="-127"/>
                        </a:rPr>
                        <a:t>지원</a:t>
                      </a:r>
                      <a:r>
                        <a:rPr lang="en-US" altLang="ko-KR" sz="1600" b="0" i="0" dirty="0">
                          <a:solidFill>
                            <a:schemeClr val="tx1"/>
                          </a:solidFill>
                          <a:latin typeface="Freesentation 4 Regular" pitchFamily="2" charset="-127"/>
                          <a:ea typeface="Freesentation 4 Regular" pitchFamily="2" charset="-127"/>
                        </a:rPr>
                        <a:t>)</a:t>
                      </a:r>
                      <a:endParaRPr lang="ko-KR" altLang="en-US" sz="1600" b="0" i="0" dirty="0">
                        <a:solidFill>
                          <a:schemeClr val="tx1"/>
                        </a:solidFill>
                        <a:latin typeface="Freesentation 4 Regular" pitchFamily="2" charset="-127"/>
                        <a:ea typeface="Freesentation 4 Regular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7813840"/>
                  </a:ext>
                </a:extLst>
              </a:tr>
              <a:tr h="85087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dirty="0">
                          <a:solidFill>
                            <a:schemeClr val="tx1"/>
                          </a:solidFill>
                          <a:latin typeface="Freesentation 4 Regular" pitchFamily="2" charset="-127"/>
                          <a:ea typeface="Freesentation 4 Regular" pitchFamily="2" charset="-127"/>
                        </a:rPr>
                        <a:t>기본 글꼴 기반</a:t>
                      </a:r>
                      <a:r>
                        <a:rPr lang="en-US" altLang="ko-KR" sz="1600" b="0" i="0" dirty="0">
                          <a:solidFill>
                            <a:schemeClr val="tx1"/>
                          </a:solidFill>
                          <a:latin typeface="Freesentation 4 Regular" pitchFamily="2" charset="-127"/>
                          <a:ea typeface="Freesentation 4 Regular" pitchFamily="2" charset="-127"/>
                        </a:rPr>
                        <a:t>, </a:t>
                      </a:r>
                      <a:r>
                        <a:rPr lang="ko-KR" altLang="en-US" sz="1600" b="0" i="0" dirty="0">
                          <a:solidFill>
                            <a:schemeClr val="tx1"/>
                          </a:solidFill>
                          <a:latin typeface="Freesentation 4 Regular" pitchFamily="2" charset="-127"/>
                          <a:ea typeface="Freesentation 4 Regular" pitchFamily="2" charset="-127"/>
                        </a:rPr>
                        <a:t>비정형 글꼴에 취약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dirty="0">
                          <a:solidFill>
                            <a:schemeClr val="tx1"/>
                          </a:solidFill>
                          <a:latin typeface="Freesentation 4 Regular" pitchFamily="2" charset="-127"/>
                          <a:ea typeface="Freesentation 4 Regular" pitchFamily="2" charset="-127"/>
                        </a:rPr>
                        <a:t>폰트</a:t>
                      </a:r>
                      <a:r>
                        <a:rPr lang="en-US" altLang="ko-KR" sz="1600" b="0" i="0" dirty="0">
                          <a:solidFill>
                            <a:schemeClr val="tx1"/>
                          </a:solidFill>
                          <a:latin typeface="Freesentation 4 Regular" pitchFamily="2" charset="-127"/>
                          <a:ea typeface="Freesentation 4 Regular" pitchFamily="2" charset="-127"/>
                        </a:rPr>
                        <a:t>/</a:t>
                      </a:r>
                      <a:r>
                        <a:rPr lang="ko-KR" altLang="en-US" sz="1600" b="0" i="0" dirty="0">
                          <a:solidFill>
                            <a:schemeClr val="tx1"/>
                          </a:solidFill>
                          <a:latin typeface="Freesentation 4 Regular" pitchFamily="2" charset="-127"/>
                          <a:ea typeface="Freesentation 4 Regular" pitchFamily="2" charset="-127"/>
                        </a:rPr>
                        <a:t>형식 다양성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dirty="0">
                          <a:solidFill>
                            <a:schemeClr val="tx1"/>
                          </a:solidFill>
                          <a:latin typeface="Freesentation 4 Regular" pitchFamily="2" charset="-127"/>
                          <a:ea typeface="Freesentation 4 Regular" pitchFamily="2" charset="-127"/>
                        </a:rPr>
                        <a:t>다양한 번호판 유형</a:t>
                      </a:r>
                      <a:r>
                        <a:rPr lang="en-US" altLang="ko-KR" sz="1600" b="0" i="0" dirty="0">
                          <a:solidFill>
                            <a:schemeClr val="tx1"/>
                          </a:solidFill>
                          <a:latin typeface="Freesentation 4 Regular" pitchFamily="2" charset="-127"/>
                          <a:ea typeface="Freesentation 4 Regular" pitchFamily="2" charset="-127"/>
                        </a:rPr>
                        <a:t>(</a:t>
                      </a:r>
                      <a:r>
                        <a:rPr lang="ko-KR" altLang="en-US" sz="1600" b="0" i="0" dirty="0">
                          <a:solidFill>
                            <a:schemeClr val="tx1"/>
                          </a:solidFill>
                          <a:latin typeface="Freesentation 4 Regular" pitchFamily="2" charset="-127"/>
                          <a:ea typeface="Freesentation 4 Regular" pitchFamily="2" charset="-127"/>
                        </a:rPr>
                        <a:t>택시</a:t>
                      </a:r>
                      <a:r>
                        <a:rPr lang="en-US" altLang="ko-KR" sz="1600" b="0" i="0" dirty="0">
                          <a:solidFill>
                            <a:schemeClr val="tx1"/>
                          </a:solidFill>
                          <a:latin typeface="Freesentation 4 Regular" pitchFamily="2" charset="-127"/>
                          <a:ea typeface="Freesentation 4 Regular" pitchFamily="2" charset="-127"/>
                        </a:rPr>
                        <a:t>, </a:t>
                      </a:r>
                      <a:r>
                        <a:rPr lang="ko-KR" altLang="en-US" sz="1600" b="0" i="0" dirty="0">
                          <a:solidFill>
                            <a:schemeClr val="tx1"/>
                          </a:solidFill>
                          <a:latin typeface="Freesentation 4 Regular" pitchFamily="2" charset="-127"/>
                          <a:ea typeface="Freesentation 4 Regular" pitchFamily="2" charset="-127"/>
                        </a:rPr>
                        <a:t>특수</a:t>
                      </a:r>
                      <a:r>
                        <a:rPr lang="en-US" altLang="ko-KR" sz="1600" b="0" i="0" dirty="0">
                          <a:solidFill>
                            <a:schemeClr val="tx1"/>
                          </a:solidFill>
                          <a:latin typeface="Freesentation 4 Regular" pitchFamily="2" charset="-127"/>
                          <a:ea typeface="Freesentation 4 Regular" pitchFamily="2" charset="-127"/>
                        </a:rPr>
                        <a:t>, </a:t>
                      </a:r>
                      <a:r>
                        <a:rPr lang="ko-KR" altLang="en-US" sz="1600" b="0" i="0" dirty="0">
                          <a:solidFill>
                            <a:schemeClr val="tx1"/>
                          </a:solidFill>
                          <a:latin typeface="Freesentation 4 Regular" pitchFamily="2" charset="-127"/>
                          <a:ea typeface="Freesentation 4 Regular" pitchFamily="2" charset="-127"/>
                        </a:rPr>
                        <a:t>옛날</a:t>
                      </a:r>
                      <a:r>
                        <a:rPr lang="en-US" altLang="ko-KR" sz="1600" b="0" i="0" dirty="0">
                          <a:solidFill>
                            <a:schemeClr val="tx1"/>
                          </a:solidFill>
                          <a:latin typeface="Freesentation 4 Regular" pitchFamily="2" charset="-127"/>
                          <a:ea typeface="Freesentation 4 Regular" pitchFamily="2" charset="-127"/>
                        </a:rPr>
                        <a:t>)</a:t>
                      </a:r>
                      <a:r>
                        <a:rPr lang="ko-KR" altLang="en-US" sz="1600" b="0" i="0" dirty="0" err="1">
                          <a:solidFill>
                            <a:schemeClr val="tx1"/>
                          </a:solidFill>
                          <a:latin typeface="Freesentation 4 Regular" pitchFamily="2" charset="-127"/>
                          <a:ea typeface="Freesentation 4 Regular" pitchFamily="2" charset="-127"/>
                        </a:rPr>
                        <a:t>에</a:t>
                      </a:r>
                      <a:r>
                        <a:rPr lang="ko-KR" altLang="en-US" sz="1600" b="0" i="0" dirty="0">
                          <a:solidFill>
                            <a:schemeClr val="tx1"/>
                          </a:solidFill>
                          <a:latin typeface="Freesentation 4 Regular" pitchFamily="2" charset="-127"/>
                          <a:ea typeface="Freesentation 4 Regular" pitchFamily="2" charset="-127"/>
                        </a:rPr>
                        <a:t> 강함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199113"/>
                  </a:ext>
                </a:extLst>
              </a:tr>
              <a:tr h="85087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dirty="0">
                          <a:solidFill>
                            <a:schemeClr val="tx1"/>
                          </a:solidFill>
                          <a:latin typeface="Freesentation 4 Regular" pitchFamily="2" charset="-127"/>
                          <a:ea typeface="Freesentation 4 Regular" pitchFamily="2" charset="-127"/>
                        </a:rPr>
                        <a:t>한 줄 텍스트 중심</a:t>
                      </a:r>
                      <a:r>
                        <a:rPr lang="en-US" altLang="ko-KR" sz="1600" b="0" i="0" dirty="0">
                          <a:solidFill>
                            <a:schemeClr val="tx1"/>
                          </a:solidFill>
                          <a:latin typeface="Freesentation 4 Regular" pitchFamily="2" charset="-127"/>
                          <a:ea typeface="Freesentation 4 Regular" pitchFamily="2" charset="-127"/>
                        </a:rPr>
                        <a:t>, 2</a:t>
                      </a:r>
                      <a:r>
                        <a:rPr lang="ko-KR" altLang="en-US" sz="1600" b="0" i="0" dirty="0">
                          <a:solidFill>
                            <a:schemeClr val="tx1"/>
                          </a:solidFill>
                          <a:latin typeface="Freesentation 4 Regular" pitchFamily="2" charset="-127"/>
                          <a:ea typeface="Freesentation 4 Regular" pitchFamily="2" charset="-127"/>
                        </a:rPr>
                        <a:t>줄 번호판 인식 정확도 낮음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dirty="0">
                          <a:solidFill>
                            <a:schemeClr val="tx1"/>
                          </a:solidFill>
                          <a:latin typeface="Freesentation 4 Regular" pitchFamily="2" charset="-127"/>
                          <a:ea typeface="Freesentation 4 Regular" pitchFamily="2" charset="-127"/>
                        </a:rPr>
                        <a:t>2</a:t>
                      </a:r>
                      <a:r>
                        <a:rPr lang="ko-KR" altLang="en-US" sz="1600" b="0" i="0" dirty="0">
                          <a:solidFill>
                            <a:schemeClr val="tx1"/>
                          </a:solidFill>
                          <a:latin typeface="Freesentation 4 Regular" pitchFamily="2" charset="-127"/>
                          <a:ea typeface="Freesentation 4 Regular" pitchFamily="2" charset="-127"/>
                        </a:rPr>
                        <a:t>줄 번호판</a:t>
                      </a:r>
                      <a:r>
                        <a:rPr lang="en-US" altLang="ko-KR" sz="1600" b="0" i="0" dirty="0">
                          <a:solidFill>
                            <a:schemeClr val="tx1"/>
                          </a:solidFill>
                          <a:latin typeface="Freesentation 4 Regular" pitchFamily="2" charset="-127"/>
                          <a:ea typeface="Freesentation 4 Regular" pitchFamily="2" charset="-127"/>
                        </a:rPr>
                        <a:t>/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dirty="0">
                          <a:solidFill>
                            <a:schemeClr val="tx1"/>
                          </a:solidFill>
                          <a:latin typeface="Freesentation 4 Regular" pitchFamily="2" charset="-127"/>
                          <a:ea typeface="Freesentation 4 Regular" pitchFamily="2" charset="-127"/>
                        </a:rPr>
                        <a:t>비정형 구조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dirty="0">
                          <a:solidFill>
                            <a:schemeClr val="tx1"/>
                          </a:solidFill>
                          <a:latin typeface="Freesentation 4 Regular" pitchFamily="2" charset="-127"/>
                          <a:ea typeface="Freesentation 4 Regular" pitchFamily="2" charset="-127"/>
                        </a:rPr>
                        <a:t>멀티라인 및 긴 텍스트 유연 처리 가능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1706533"/>
                  </a:ext>
                </a:extLst>
              </a:tr>
              <a:tr h="85087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dirty="0">
                          <a:solidFill>
                            <a:schemeClr val="tx1"/>
                          </a:solidFill>
                          <a:latin typeface="Freesentation 4 Regular" pitchFamily="2" charset="-127"/>
                          <a:ea typeface="Freesentation 4 Regular" pitchFamily="2" charset="-127"/>
                        </a:rPr>
                        <a:t>전체 언어 사전이 고정되어 있음 → 오인식 확률 증가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dirty="0">
                          <a:solidFill>
                            <a:schemeClr val="tx1"/>
                          </a:solidFill>
                          <a:latin typeface="Freesentation 4 Regular" pitchFamily="2" charset="-127"/>
                          <a:ea typeface="Freesentation 4 Regular" pitchFamily="2" charset="-127"/>
                        </a:rPr>
                        <a:t>특수 문자 지원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dirty="0">
                          <a:solidFill>
                            <a:schemeClr val="tx1"/>
                          </a:solidFill>
                          <a:latin typeface="Freesentation 4 Regular" pitchFamily="2" charset="-127"/>
                          <a:ea typeface="Freesentation 4 Regular" pitchFamily="2" charset="-127"/>
                        </a:rPr>
                        <a:t>원하는 문자만 포함된 사전을 직접 설정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1908819"/>
                  </a:ext>
                </a:extLst>
              </a:tr>
            </a:tbl>
          </a:graphicData>
        </a:graphic>
      </p:graphicFrame>
      <p:sp>
        <p:nvSpPr>
          <p:cNvPr id="37" name="TextBox 36">
            <a:extLst>
              <a:ext uri="{FF2B5EF4-FFF2-40B4-BE49-F238E27FC236}">
                <a16:creationId xmlns:a16="http://schemas.microsoft.com/office/drawing/2014/main" id="{24E98648-2980-5399-FD2D-A4896A06F042}"/>
              </a:ext>
            </a:extLst>
          </p:cNvPr>
          <p:cNvSpPr txBox="1"/>
          <p:nvPr/>
        </p:nvSpPr>
        <p:spPr>
          <a:xfrm>
            <a:off x="11366090" y="6444424"/>
            <a:ext cx="825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>
                <a:latin typeface="Freesentation 4 Regular" pitchFamily="2" charset="-127"/>
                <a:ea typeface="Freesentation 4 Regular" pitchFamily="2" charset="-127"/>
              </a:rPr>
              <a:t>14/19</a:t>
            </a:r>
            <a:endParaRPr kumimoji="1" lang="ko-KR" altLang="en-US" dirty="0">
              <a:latin typeface="Freesentation 4 Regular" pitchFamily="2" charset="-127"/>
              <a:ea typeface="Freesentation 4 Regular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701428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F02449C-4205-CC96-D3C9-411E0DE228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CC5D2E64-3D4E-0B21-FC7A-00A86004C62E}"/>
              </a:ext>
            </a:extLst>
          </p:cNvPr>
          <p:cNvSpPr/>
          <p:nvPr/>
        </p:nvSpPr>
        <p:spPr>
          <a:xfrm>
            <a:off x="665157" y="1893722"/>
            <a:ext cx="3240000" cy="3931892"/>
          </a:xfrm>
          <a:prstGeom prst="roundRect">
            <a:avLst>
              <a:gd name="adj" fmla="val 4391"/>
            </a:avLst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152400" dist="762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2B01DDB8-32C1-8BA5-621C-324C7AA4A89D}"/>
              </a:ext>
            </a:extLst>
          </p:cNvPr>
          <p:cNvSpPr/>
          <p:nvPr/>
        </p:nvSpPr>
        <p:spPr>
          <a:xfrm>
            <a:off x="4475998" y="1893723"/>
            <a:ext cx="3240000" cy="3931892"/>
          </a:xfrm>
          <a:prstGeom prst="roundRect">
            <a:avLst>
              <a:gd name="adj" fmla="val 4391"/>
            </a:avLst>
          </a:prstGeom>
          <a:blipFill dpi="0" rotWithShape="1">
            <a:blip r:embed="rId4"/>
            <a:srcRect/>
            <a:stretch>
              <a:fillRect l="1111" r="-1111"/>
            </a:stretch>
          </a:blipFill>
          <a:ln>
            <a:noFill/>
          </a:ln>
          <a:effectLst>
            <a:outerShdw blurRad="152400" dist="762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A57DB87C-128C-7B74-11FE-3383840F29B3}"/>
              </a:ext>
            </a:extLst>
          </p:cNvPr>
          <p:cNvSpPr/>
          <p:nvPr/>
        </p:nvSpPr>
        <p:spPr>
          <a:xfrm>
            <a:off x="8286843" y="1893721"/>
            <a:ext cx="3240000" cy="3931893"/>
          </a:xfrm>
          <a:prstGeom prst="roundRect">
            <a:avLst>
              <a:gd name="adj" fmla="val 4391"/>
            </a:avLst>
          </a:prstGeom>
          <a:blipFill>
            <a:blip r:embed="rId5"/>
            <a:stretch>
              <a:fillRect l="370" r="-370"/>
            </a:stretch>
          </a:blipFill>
          <a:ln>
            <a:noFill/>
          </a:ln>
          <a:effectLst>
            <a:outerShdw blurRad="152400" dist="762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B0936A8-6B9D-909B-63D6-BC4A33EF47E8}"/>
              </a:ext>
            </a:extLst>
          </p:cNvPr>
          <p:cNvSpPr txBox="1"/>
          <p:nvPr/>
        </p:nvSpPr>
        <p:spPr>
          <a:xfrm>
            <a:off x="2742212" y="503059"/>
            <a:ext cx="670757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" altLang="ko-KR" sz="4400" b="1" i="0" u="none" strike="noStrike" kern="1200" cap="none" spc="0" normalizeH="0" baseline="0" noProof="0" dirty="0">
                <a:ln>
                  <a:noFill/>
                </a:ln>
                <a:solidFill>
                  <a:srgbClr val="5A6170"/>
                </a:solidFill>
                <a:effectLst/>
                <a:uLnTx/>
                <a:uFillTx/>
                <a:latin typeface="Freesentation 9 Black" pitchFamily="2" charset="-127"/>
                <a:ea typeface="Freesentation 9 Black" pitchFamily="2" charset="-127"/>
                <a:cs typeface="+mn-cs"/>
              </a:rPr>
              <a:t>Project Progress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7AE30AD-FE27-C2BB-86F8-079CAA600141}"/>
              </a:ext>
            </a:extLst>
          </p:cNvPr>
          <p:cNvSpPr txBox="1"/>
          <p:nvPr/>
        </p:nvSpPr>
        <p:spPr>
          <a:xfrm>
            <a:off x="5020724" y="1296568"/>
            <a:ext cx="21505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5A6170"/>
                </a:solidFill>
                <a:effectLst/>
                <a:uLnTx/>
                <a:uFillTx/>
                <a:latin typeface="Freesentation 4 Regular" pitchFamily="2" charset="-127"/>
                <a:ea typeface="Freesentation 4 Regular" pitchFamily="2" charset="-127"/>
                <a:cs typeface="+mn-cs"/>
              </a:rPr>
              <a:t>차량 </a:t>
            </a:r>
            <a:r>
              <a:rPr kumimoji="1" lang="en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5A6170"/>
                </a:solidFill>
                <a:effectLst/>
                <a:uLnTx/>
                <a:uFillTx/>
                <a:latin typeface="Freesentation 4 Regular" pitchFamily="2" charset="-127"/>
                <a:ea typeface="Freesentation 4 Regular" pitchFamily="2" charset="-127"/>
                <a:cs typeface="+mn-cs"/>
              </a:rPr>
              <a:t>OCR </a:t>
            </a:r>
            <a:r>
              <a:rPr kumimoji="1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5A6170"/>
                </a:solidFill>
                <a:effectLst/>
                <a:uLnTx/>
                <a:uFillTx/>
                <a:latin typeface="Freesentation 4 Regular" pitchFamily="2" charset="-127"/>
                <a:ea typeface="Freesentation 4 Regular" pitchFamily="2" charset="-127"/>
                <a:cs typeface="+mn-cs"/>
              </a:rPr>
              <a:t>프로그램</a:t>
            </a: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00D1C2FC-29E6-DCE1-1353-515A40661AA2}"/>
              </a:ext>
            </a:extLst>
          </p:cNvPr>
          <p:cNvSpPr/>
          <p:nvPr/>
        </p:nvSpPr>
        <p:spPr>
          <a:xfrm>
            <a:off x="665156" y="5958346"/>
            <a:ext cx="10861687" cy="641956"/>
          </a:xfrm>
          <a:prstGeom prst="roundRect">
            <a:avLst>
              <a:gd name="adj" fmla="val 16555"/>
            </a:avLst>
          </a:prstGeom>
          <a:solidFill>
            <a:srgbClr val="6C63FF"/>
          </a:solidFill>
          <a:ln w="31750">
            <a:noFill/>
            <a:prstDash val="dashDot"/>
          </a:ln>
          <a:effectLst>
            <a:outerShdw blurRad="152400" dist="762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b="1" dirty="0">
                <a:solidFill>
                  <a:schemeClr val="bg1"/>
                </a:solidFill>
                <a:latin typeface="Freesentation 7 Bold" pitchFamily="2" charset="-127"/>
                <a:ea typeface="Freesentation 7 Bold" pitchFamily="2" charset="-127"/>
              </a:rPr>
              <a:t>Paddle OCR </a:t>
            </a:r>
            <a:r>
              <a:rPr kumimoji="1" lang="ko-KR" altLang="en-US" sz="2400" b="1" dirty="0">
                <a:solidFill>
                  <a:schemeClr val="bg1"/>
                </a:solidFill>
                <a:latin typeface="Freesentation 7 Bold" pitchFamily="2" charset="-127"/>
                <a:ea typeface="Freesentation 7 Bold" pitchFamily="2" charset="-127"/>
              </a:rPr>
              <a:t>학습을 통한 성능 강화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73333CB-8FC0-D472-FCAB-A24F307818B0}"/>
              </a:ext>
            </a:extLst>
          </p:cNvPr>
          <p:cNvSpPr txBox="1"/>
          <p:nvPr/>
        </p:nvSpPr>
        <p:spPr>
          <a:xfrm>
            <a:off x="11366090" y="6444424"/>
            <a:ext cx="825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>
                <a:latin typeface="Freesentation 4 Regular" pitchFamily="2" charset="-127"/>
                <a:ea typeface="Freesentation 4 Regular" pitchFamily="2" charset="-127"/>
              </a:rPr>
              <a:t>15/19</a:t>
            </a:r>
            <a:endParaRPr kumimoji="1" lang="ko-KR" altLang="en-US" dirty="0">
              <a:latin typeface="Freesentation 4 Regular" pitchFamily="2" charset="-127"/>
              <a:ea typeface="Freesentation 4 Regular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639857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C63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B2BC20C-F04B-A9B1-CEF7-DB416ED0C0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D781D89-46BC-0C2E-62C5-2240F88FDF46}"/>
              </a:ext>
            </a:extLst>
          </p:cNvPr>
          <p:cNvSpPr txBox="1"/>
          <p:nvPr/>
        </p:nvSpPr>
        <p:spPr>
          <a:xfrm>
            <a:off x="2742212" y="503059"/>
            <a:ext cx="670757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" altLang="ko-KR" sz="4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Freesentation 9 Black" pitchFamily="2" charset="-127"/>
                <a:ea typeface="Freesentation 9 Black" pitchFamily="2" charset="-127"/>
                <a:cs typeface="+mn-cs"/>
              </a:rPr>
              <a:t>Project Progress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A7E6CCF-F942-9467-DBF8-A21FED57C5A8}"/>
              </a:ext>
            </a:extLst>
          </p:cNvPr>
          <p:cNvSpPr txBox="1"/>
          <p:nvPr/>
        </p:nvSpPr>
        <p:spPr>
          <a:xfrm>
            <a:off x="5020724" y="1296568"/>
            <a:ext cx="21505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Freesentation 4 Regular" pitchFamily="2" charset="-127"/>
                <a:ea typeface="Freesentation 4 Regular" pitchFamily="2" charset="-127"/>
                <a:cs typeface="+mn-cs"/>
              </a:rPr>
              <a:t>차량 </a:t>
            </a:r>
            <a:r>
              <a:rPr kumimoji="1" lang="en" altLang="ko-KR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Freesentation 4 Regular" pitchFamily="2" charset="-127"/>
                <a:ea typeface="Freesentation 4 Regular" pitchFamily="2" charset="-127"/>
                <a:cs typeface="+mn-cs"/>
              </a:rPr>
              <a:t>OCR </a:t>
            </a:r>
            <a:r>
              <a:rPr kumimoji="1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Freesentation 4 Regular" pitchFamily="2" charset="-127"/>
                <a:ea typeface="Freesentation 4 Regular" pitchFamily="2" charset="-127"/>
                <a:cs typeface="+mn-cs"/>
              </a:rPr>
              <a:t>프로그램</a:t>
            </a: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87EA87AB-3A80-A7F8-068C-C6F8705AE31E}"/>
              </a:ext>
            </a:extLst>
          </p:cNvPr>
          <p:cNvSpPr/>
          <p:nvPr/>
        </p:nvSpPr>
        <p:spPr>
          <a:xfrm>
            <a:off x="745925" y="1874569"/>
            <a:ext cx="3397450" cy="4461217"/>
          </a:xfrm>
          <a:prstGeom prst="roundRect">
            <a:avLst>
              <a:gd name="adj" fmla="val 4391"/>
            </a:avLst>
          </a:prstGeom>
          <a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5269"/>
                      </a14:imgEffect>
                      <a14:imgEffect>
                        <a14:saturation sat="0"/>
                      </a14:imgEffect>
                      <a14:imgEffect>
                        <a14:brightnessContrast bright="-82000" contrast="-15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  <a:effectLst>
            <a:outerShdw blurRad="152400" dist="762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D4B98F73-3A61-21A5-F1CD-26037AED9F6D}"/>
              </a:ext>
            </a:extLst>
          </p:cNvPr>
          <p:cNvSpPr/>
          <p:nvPr/>
        </p:nvSpPr>
        <p:spPr>
          <a:xfrm>
            <a:off x="4397275" y="1874568"/>
            <a:ext cx="3397450" cy="4461217"/>
          </a:xfrm>
          <a:prstGeom prst="roundRect">
            <a:avLst>
              <a:gd name="adj" fmla="val 4391"/>
            </a:avLst>
          </a:prstGeom>
          <a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0"/>
                      </a14:imgEffect>
                      <a14:imgEffect>
                        <a14:brightnessContrast bright="-82000" contrast="-9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  <a:effectLst>
            <a:outerShdw blurRad="152400" dist="762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B7FC69FB-48FC-9560-95C2-7AF4CB703E54}"/>
              </a:ext>
            </a:extLst>
          </p:cNvPr>
          <p:cNvSpPr/>
          <p:nvPr/>
        </p:nvSpPr>
        <p:spPr>
          <a:xfrm>
            <a:off x="8048625" y="1869790"/>
            <a:ext cx="3397450" cy="4461217"/>
          </a:xfrm>
          <a:prstGeom prst="roundRect">
            <a:avLst>
              <a:gd name="adj" fmla="val 4391"/>
            </a:avLst>
          </a:prstGeom>
          <a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aturation sat="0"/>
                      </a14:imgEffect>
                      <a14:imgEffect>
                        <a14:brightnessContrast bright="-79000" contrast="-8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  <a:effectLst>
            <a:outerShdw blurRad="152400" dist="762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40E2651-37AF-6B80-DD80-0B0F3A5506B3}"/>
              </a:ext>
            </a:extLst>
          </p:cNvPr>
          <p:cNvSpPr txBox="1"/>
          <p:nvPr/>
        </p:nvSpPr>
        <p:spPr>
          <a:xfrm>
            <a:off x="1142564" y="3638733"/>
            <a:ext cx="26041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b="1" dirty="0">
                <a:solidFill>
                  <a:schemeClr val="bg1"/>
                </a:solidFill>
                <a:latin typeface="Freesentation 4 Regular" pitchFamily="2" charset="-127"/>
                <a:ea typeface="Freesentation 4 Regular" pitchFamily="2" charset="-127"/>
              </a:rPr>
              <a:t>문제정의서와 </a:t>
            </a:r>
            <a:r>
              <a:rPr kumimoji="1" lang="ko-KR" altLang="en-US" b="1" dirty="0" err="1">
                <a:solidFill>
                  <a:schemeClr val="bg1"/>
                </a:solidFill>
                <a:latin typeface="Freesentation 4 Regular" pitchFamily="2" charset="-127"/>
                <a:ea typeface="Freesentation 4 Regular" pitchFamily="2" charset="-127"/>
              </a:rPr>
              <a:t>사하구청의</a:t>
            </a:r>
            <a:r>
              <a:rPr kumimoji="1" lang="ko-KR" altLang="en-US" b="1" dirty="0">
                <a:solidFill>
                  <a:schemeClr val="bg1"/>
                </a:solidFill>
                <a:latin typeface="Freesentation 4 Regular" pitchFamily="2" charset="-127"/>
                <a:ea typeface="Freesentation 4 Regular" pitchFamily="2" charset="-127"/>
              </a:rPr>
              <a:t> </a:t>
            </a:r>
            <a:endParaRPr kumimoji="1" lang="en-US" altLang="ko-KR" b="1" dirty="0">
              <a:solidFill>
                <a:schemeClr val="bg1"/>
              </a:solidFill>
              <a:latin typeface="Freesentation 4 Regular" pitchFamily="2" charset="-127"/>
              <a:ea typeface="Freesentation 4 Regular" pitchFamily="2" charset="-127"/>
            </a:endParaRPr>
          </a:p>
          <a:p>
            <a:pPr algn="ctr"/>
            <a:r>
              <a:rPr kumimoji="1" lang="ko-KR" altLang="en-US" b="1" dirty="0">
                <a:solidFill>
                  <a:schemeClr val="bg1"/>
                </a:solidFill>
                <a:latin typeface="Freesentation 4 Regular" pitchFamily="2" charset="-127"/>
                <a:ea typeface="Freesentation 4 Regular" pitchFamily="2" charset="-127"/>
              </a:rPr>
              <a:t>요구사항에 따른 모델 구현</a:t>
            </a:r>
            <a:r>
              <a:rPr kumimoji="1" lang="en-US" altLang="ko-KR" b="1" dirty="0">
                <a:solidFill>
                  <a:schemeClr val="bg1"/>
                </a:solidFill>
                <a:latin typeface="Freesentation 4 Regular" pitchFamily="2" charset="-127"/>
                <a:ea typeface="Freesentation 4 Regular" pitchFamily="2" charset="-127"/>
              </a:rPr>
              <a:t>,</a:t>
            </a:r>
            <a:r>
              <a:rPr kumimoji="1" lang="ko-KR" altLang="en-US" b="1" dirty="0">
                <a:solidFill>
                  <a:schemeClr val="bg1"/>
                </a:solidFill>
                <a:latin typeface="Freesentation 4 Regular" pitchFamily="2" charset="-127"/>
                <a:ea typeface="Freesentation 4 Regular" pitchFamily="2" charset="-127"/>
              </a:rPr>
              <a:t> </a:t>
            </a:r>
            <a:endParaRPr kumimoji="1" lang="en-US" altLang="ko-KR" b="1" dirty="0">
              <a:solidFill>
                <a:schemeClr val="bg1"/>
              </a:solidFill>
              <a:latin typeface="Freesentation 4 Regular" pitchFamily="2" charset="-127"/>
              <a:ea typeface="Freesentation 4 Regular" pitchFamily="2" charset="-127"/>
            </a:endParaRPr>
          </a:p>
          <a:p>
            <a:pPr algn="ctr"/>
            <a:r>
              <a:rPr kumimoji="1" lang="ko-KR" altLang="en-US" b="1" dirty="0">
                <a:solidFill>
                  <a:schemeClr val="bg1"/>
                </a:solidFill>
                <a:latin typeface="Freesentation 4 Regular" pitchFamily="2" charset="-127"/>
                <a:ea typeface="Freesentation 4 Regular" pitchFamily="2" charset="-127"/>
              </a:rPr>
              <a:t>성능향상</a:t>
            </a:r>
            <a:r>
              <a:rPr kumimoji="1" lang="en-US" altLang="ko-KR" b="1" dirty="0">
                <a:solidFill>
                  <a:schemeClr val="bg1"/>
                </a:solidFill>
                <a:latin typeface="Freesentation 4 Regular" pitchFamily="2" charset="-127"/>
                <a:ea typeface="Freesentation 4 Regular" pitchFamily="2" charset="-127"/>
              </a:rPr>
              <a:t>,</a:t>
            </a:r>
            <a:r>
              <a:rPr kumimoji="1" lang="ko-KR" altLang="en-US" b="1" dirty="0">
                <a:solidFill>
                  <a:schemeClr val="bg1"/>
                </a:solidFill>
                <a:latin typeface="Freesentation 4 Regular" pitchFamily="2" charset="-127"/>
                <a:ea typeface="Freesentation 4 Regular" pitchFamily="2" charset="-127"/>
              </a:rPr>
              <a:t> 경량화 등 </a:t>
            </a:r>
            <a:endParaRPr kumimoji="1" lang="en-US" altLang="ko-KR" b="1" dirty="0">
              <a:solidFill>
                <a:schemeClr val="bg1"/>
              </a:solidFill>
              <a:latin typeface="Freesentation 4 Regular" pitchFamily="2" charset="-127"/>
              <a:ea typeface="Freesentation 4 Regular" pitchFamily="2" charset="-127"/>
            </a:endParaRPr>
          </a:p>
          <a:p>
            <a:pPr algn="ctr"/>
            <a:r>
              <a:rPr kumimoji="1" lang="ko-KR" altLang="en-US" b="1" dirty="0">
                <a:solidFill>
                  <a:srgbClr val="FF0000"/>
                </a:solidFill>
                <a:latin typeface="Freesentation 4 Regular" pitchFamily="2" charset="-127"/>
                <a:ea typeface="Freesentation 4 Regular" pitchFamily="2" charset="-127"/>
              </a:rPr>
              <a:t>요구사항에만 맞추려 함</a:t>
            </a:r>
            <a:r>
              <a:rPr kumimoji="1" lang="en-US" altLang="ko-KR" b="1" dirty="0">
                <a:solidFill>
                  <a:srgbClr val="FF0000"/>
                </a:solidFill>
                <a:latin typeface="Freesentation 4 Regular" pitchFamily="2" charset="-127"/>
                <a:ea typeface="Freesentation 4 Regular" pitchFamily="2" charset="-127"/>
              </a:rPr>
              <a:t>.</a:t>
            </a:r>
            <a:endParaRPr kumimoji="1" lang="ko-KR" altLang="en-US" b="1" dirty="0">
              <a:solidFill>
                <a:srgbClr val="FF0000"/>
              </a:solidFill>
              <a:latin typeface="Freesentation 4 Regular" pitchFamily="2" charset="-127"/>
              <a:ea typeface="Freesentation 4 Regular" pitchFamily="2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D6A551B-09DF-DDD0-8D9B-832CCFA31E20}"/>
              </a:ext>
            </a:extLst>
          </p:cNvPr>
          <p:cNvSpPr txBox="1"/>
          <p:nvPr/>
        </p:nvSpPr>
        <p:spPr>
          <a:xfrm>
            <a:off x="8227005" y="3361734"/>
            <a:ext cx="304068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b="1" dirty="0">
                <a:solidFill>
                  <a:schemeClr val="bg1"/>
                </a:solidFill>
                <a:latin typeface="Freesentation 4 Regular" pitchFamily="2" charset="-127"/>
                <a:ea typeface="Freesentation 4 Regular" pitchFamily="2" charset="-127"/>
              </a:rPr>
              <a:t>현재 진행방향대로 학습</a:t>
            </a:r>
            <a:r>
              <a:rPr kumimoji="1" lang="en-US" altLang="ko-KR" b="1" dirty="0">
                <a:solidFill>
                  <a:schemeClr val="bg1"/>
                </a:solidFill>
                <a:latin typeface="Freesentation 4 Regular" pitchFamily="2" charset="-127"/>
                <a:ea typeface="Freesentation 4 Regular" pitchFamily="2" charset="-127"/>
              </a:rPr>
              <a:t> </a:t>
            </a:r>
            <a:r>
              <a:rPr kumimoji="1" lang="ko-KR" altLang="en-US" b="1" dirty="0">
                <a:solidFill>
                  <a:schemeClr val="bg1"/>
                </a:solidFill>
                <a:latin typeface="Freesentation 4 Regular" pitchFamily="2" charset="-127"/>
                <a:ea typeface="Freesentation 4 Regular" pitchFamily="2" charset="-127"/>
              </a:rPr>
              <a:t>시</a:t>
            </a:r>
            <a:r>
              <a:rPr kumimoji="1" lang="en-US" altLang="ko-KR" b="1" dirty="0">
                <a:solidFill>
                  <a:schemeClr val="bg1"/>
                </a:solidFill>
                <a:latin typeface="Freesentation 4 Regular" pitchFamily="2" charset="-127"/>
                <a:ea typeface="Freesentation 4 Regular" pitchFamily="2" charset="-127"/>
              </a:rPr>
              <a:t>,</a:t>
            </a:r>
          </a:p>
          <a:p>
            <a:pPr algn="ctr"/>
            <a:r>
              <a:rPr kumimoji="1" lang="ko-KR" altLang="en-US" b="1" dirty="0">
                <a:solidFill>
                  <a:schemeClr val="bg1"/>
                </a:solidFill>
                <a:latin typeface="Freesentation 4 Regular" pitchFamily="2" charset="-127"/>
                <a:ea typeface="Freesentation 4 Regular" pitchFamily="2" charset="-127"/>
              </a:rPr>
              <a:t> 맞춤 가중치와 </a:t>
            </a:r>
            <a:r>
              <a:rPr kumimoji="1" lang="en-US" altLang="ko-KR" b="1" dirty="0">
                <a:solidFill>
                  <a:schemeClr val="bg1"/>
                </a:solidFill>
                <a:latin typeface="Freesentation 4 Regular" pitchFamily="2" charset="-127"/>
                <a:ea typeface="Freesentation 4 Regular" pitchFamily="2" charset="-127"/>
              </a:rPr>
              <a:t>fine-tuning</a:t>
            </a:r>
            <a:r>
              <a:rPr kumimoji="1" lang="ko-KR" altLang="en-US" b="1" dirty="0">
                <a:solidFill>
                  <a:schemeClr val="bg1"/>
                </a:solidFill>
                <a:latin typeface="Freesentation 4 Regular" pitchFamily="2" charset="-127"/>
                <a:ea typeface="Freesentation 4 Regular" pitchFamily="2" charset="-127"/>
              </a:rPr>
              <a:t>이 </a:t>
            </a:r>
            <a:endParaRPr kumimoji="1" lang="en-US" altLang="ko-KR" b="1" dirty="0">
              <a:solidFill>
                <a:schemeClr val="bg1"/>
              </a:solidFill>
              <a:latin typeface="Freesentation 4 Regular" pitchFamily="2" charset="-127"/>
              <a:ea typeface="Freesentation 4 Regular" pitchFamily="2" charset="-127"/>
            </a:endParaRPr>
          </a:p>
          <a:p>
            <a:pPr algn="ctr"/>
            <a:r>
              <a:rPr kumimoji="1" lang="ko-KR" altLang="en-US" b="1" dirty="0">
                <a:solidFill>
                  <a:schemeClr val="bg1"/>
                </a:solidFill>
                <a:latin typeface="Freesentation 4 Regular" pitchFamily="2" charset="-127"/>
                <a:ea typeface="Freesentation 4 Regular" pitchFamily="2" charset="-127"/>
              </a:rPr>
              <a:t>주요 일정이 되어서 </a:t>
            </a:r>
            <a:endParaRPr kumimoji="1" lang="en-US" altLang="ko-KR" b="1" dirty="0">
              <a:solidFill>
                <a:schemeClr val="bg1"/>
              </a:solidFill>
              <a:latin typeface="Freesentation 4 Regular" pitchFamily="2" charset="-127"/>
              <a:ea typeface="Freesentation 4 Regular" pitchFamily="2" charset="-127"/>
            </a:endParaRPr>
          </a:p>
          <a:p>
            <a:pPr algn="ctr"/>
            <a:r>
              <a:rPr kumimoji="1" lang="ko-KR" altLang="en-US" b="1" dirty="0">
                <a:solidFill>
                  <a:srgbClr val="FF0000"/>
                </a:solidFill>
                <a:latin typeface="Freesentation 4 Regular" pitchFamily="2" charset="-127"/>
                <a:ea typeface="Freesentation 4 Regular" pitchFamily="2" charset="-127"/>
              </a:rPr>
              <a:t>연구적인 방향</a:t>
            </a:r>
            <a:r>
              <a:rPr kumimoji="1" lang="ko-KR" altLang="en-US" b="1" dirty="0">
                <a:solidFill>
                  <a:schemeClr val="bg1"/>
                </a:solidFill>
                <a:latin typeface="Freesentation 4 Regular" pitchFamily="2" charset="-127"/>
                <a:ea typeface="Freesentation 4 Regular" pitchFamily="2" charset="-127"/>
              </a:rPr>
              <a:t>이 잘 보이지 않음</a:t>
            </a:r>
            <a:r>
              <a:rPr kumimoji="1" lang="en-US" altLang="ko-KR" b="1" dirty="0">
                <a:solidFill>
                  <a:schemeClr val="bg1"/>
                </a:solidFill>
                <a:latin typeface="Freesentation 4 Regular" pitchFamily="2" charset="-127"/>
                <a:ea typeface="Freesentation 4 Regular" pitchFamily="2" charset="-127"/>
              </a:rPr>
              <a:t>.</a:t>
            </a:r>
            <a:r>
              <a:rPr kumimoji="1" lang="ko-KR" altLang="en-US" b="1" dirty="0">
                <a:solidFill>
                  <a:schemeClr val="bg1"/>
                </a:solidFill>
                <a:latin typeface="Freesentation 4 Regular" pitchFamily="2" charset="-127"/>
                <a:ea typeface="Freesentation 4 Regular" pitchFamily="2" charset="-127"/>
              </a:rPr>
              <a:t> </a:t>
            </a:r>
            <a:endParaRPr kumimoji="1" lang="en-US" altLang="ko-KR" b="1" dirty="0">
              <a:solidFill>
                <a:schemeClr val="bg1"/>
              </a:solidFill>
              <a:latin typeface="Freesentation 4 Regular" pitchFamily="2" charset="-127"/>
              <a:ea typeface="Freesentation 4 Regular" pitchFamily="2" charset="-127"/>
            </a:endParaRPr>
          </a:p>
          <a:p>
            <a:pPr algn="ctr"/>
            <a:r>
              <a:rPr kumimoji="1" lang="ko-KR" altLang="en-US" b="1" dirty="0">
                <a:solidFill>
                  <a:schemeClr val="bg1"/>
                </a:solidFill>
                <a:latin typeface="Freesentation 4 Regular" pitchFamily="2" charset="-127"/>
                <a:ea typeface="Freesentation 4 Regular" pitchFamily="2" charset="-127"/>
              </a:rPr>
              <a:t>그저</a:t>
            </a:r>
            <a:r>
              <a:rPr kumimoji="1" lang="ko-KR" altLang="en-US" b="1" dirty="0">
                <a:solidFill>
                  <a:srgbClr val="FF0000"/>
                </a:solidFill>
                <a:latin typeface="Freesentation 4 Regular" pitchFamily="2" charset="-127"/>
                <a:ea typeface="Freesentation 4 Regular" pitchFamily="2" charset="-127"/>
              </a:rPr>
              <a:t> 단순한 모델 만들기</a:t>
            </a:r>
            <a:r>
              <a:rPr kumimoji="1" lang="ko-KR" altLang="en-US" b="1" dirty="0">
                <a:solidFill>
                  <a:schemeClr val="bg1"/>
                </a:solidFill>
                <a:latin typeface="Freesentation 4 Regular" pitchFamily="2" charset="-127"/>
                <a:ea typeface="Freesentation 4 Regular" pitchFamily="2" charset="-127"/>
              </a:rPr>
              <a:t>에 불과</a:t>
            </a:r>
            <a:endParaRPr kumimoji="1" lang="en-US" altLang="ko-KR" b="1" dirty="0">
              <a:solidFill>
                <a:schemeClr val="bg1"/>
              </a:solidFill>
              <a:latin typeface="Freesentation 4 Regular" pitchFamily="2" charset="-127"/>
              <a:ea typeface="Freesentation 4 Regular" pitchFamily="2" charset="-127"/>
            </a:endParaRPr>
          </a:p>
          <a:p>
            <a:pPr algn="ctr"/>
            <a:r>
              <a:rPr kumimoji="1" lang="en-US" altLang="ko-KR" b="1" dirty="0">
                <a:solidFill>
                  <a:schemeClr val="bg1"/>
                </a:solidFill>
                <a:latin typeface="Freesentation 4 Regular" pitchFamily="2" charset="-127"/>
                <a:ea typeface="Freesentation 4 Regular" pitchFamily="2" charset="-127"/>
              </a:rPr>
              <a:t>(</a:t>
            </a:r>
            <a:r>
              <a:rPr kumimoji="1" lang="ko-KR" altLang="en-US" b="1" dirty="0">
                <a:solidFill>
                  <a:schemeClr val="bg1"/>
                </a:solidFill>
                <a:latin typeface="Freesentation 4 Regular" pitchFamily="2" charset="-127"/>
                <a:ea typeface="Freesentation 4 Regular" pitchFamily="2" charset="-127"/>
              </a:rPr>
              <a:t>누구나 할 수 있을만한</a:t>
            </a:r>
            <a:r>
              <a:rPr kumimoji="1" lang="en-US" altLang="ko-KR" b="1" dirty="0">
                <a:solidFill>
                  <a:schemeClr val="bg1"/>
                </a:solidFill>
                <a:latin typeface="Freesentation 4 Regular" pitchFamily="2" charset="-127"/>
                <a:ea typeface="Freesentation 4 Regular" pitchFamily="2" charset="-127"/>
              </a:rPr>
              <a:t>)</a:t>
            </a:r>
            <a:endParaRPr kumimoji="1" lang="ko-KR" altLang="en-US" b="1" dirty="0">
              <a:solidFill>
                <a:schemeClr val="bg1"/>
              </a:solidFill>
              <a:latin typeface="Freesentation 4 Regular" pitchFamily="2" charset="-127"/>
              <a:ea typeface="Freesentation 4 Regular" pitchFamily="2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31A93FC-0A3E-6418-0A36-7A17D3285846}"/>
              </a:ext>
            </a:extLst>
          </p:cNvPr>
          <p:cNvSpPr txBox="1"/>
          <p:nvPr/>
        </p:nvSpPr>
        <p:spPr>
          <a:xfrm>
            <a:off x="4564856" y="3361734"/>
            <a:ext cx="306228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b="1" dirty="0">
                <a:solidFill>
                  <a:schemeClr val="bg1"/>
                </a:solidFill>
                <a:latin typeface="Freesentation 4 Regular" pitchFamily="2" charset="-127"/>
                <a:ea typeface="Freesentation 4 Regular" pitchFamily="2" charset="-127"/>
              </a:rPr>
              <a:t>참고 모델</a:t>
            </a:r>
            <a:r>
              <a:rPr kumimoji="1" lang="en" altLang="ko-KR" b="1" dirty="0" err="1">
                <a:solidFill>
                  <a:schemeClr val="bg1"/>
                </a:solidFill>
                <a:latin typeface="Freesentation 4 Regular" pitchFamily="2" charset="-127"/>
                <a:ea typeface="Freesentation 4 Regular" pitchFamily="2" charset="-127"/>
              </a:rPr>
              <a:t>EasyKoreanLpDetector</a:t>
            </a:r>
            <a:r>
              <a:rPr kumimoji="1" lang="ko-KR" altLang="en-US" b="1" dirty="0">
                <a:solidFill>
                  <a:schemeClr val="bg1"/>
                </a:solidFill>
                <a:latin typeface="Freesentation 4 Regular" pitchFamily="2" charset="-127"/>
                <a:ea typeface="Freesentation 4 Regular" pitchFamily="2" charset="-127"/>
              </a:rPr>
              <a:t>의 낮은 정확도</a:t>
            </a:r>
            <a:r>
              <a:rPr kumimoji="1" lang="en-US" altLang="ko-KR" b="1" dirty="0">
                <a:solidFill>
                  <a:schemeClr val="bg1"/>
                </a:solidFill>
                <a:latin typeface="Freesentation 4 Regular" pitchFamily="2" charset="-127"/>
                <a:ea typeface="Freesentation 4 Regular" pitchFamily="2" charset="-127"/>
              </a:rPr>
              <a:t>:</a:t>
            </a:r>
            <a:r>
              <a:rPr kumimoji="1" lang="ko-KR" altLang="en-US" b="1" dirty="0">
                <a:solidFill>
                  <a:schemeClr val="bg1"/>
                </a:solidFill>
                <a:latin typeface="Freesentation 4 Regular" pitchFamily="2" charset="-127"/>
                <a:ea typeface="Freesentation 4 Regular" pitchFamily="2" charset="-127"/>
              </a:rPr>
              <a:t> </a:t>
            </a:r>
            <a:r>
              <a:rPr kumimoji="1" lang="ko-KR" altLang="en-US" b="1" dirty="0">
                <a:solidFill>
                  <a:srgbClr val="FF0000"/>
                </a:solidFill>
                <a:latin typeface="Freesentation 4 Regular" pitchFamily="2" charset="-127"/>
                <a:ea typeface="Freesentation 4 Regular" pitchFamily="2" charset="-127"/>
              </a:rPr>
              <a:t>별도의 </a:t>
            </a:r>
            <a:r>
              <a:rPr kumimoji="1" lang="en-US" altLang="ko-KR" b="1" dirty="0">
                <a:solidFill>
                  <a:srgbClr val="FF0000"/>
                </a:solidFill>
                <a:latin typeface="Freesentation 4 Regular" pitchFamily="2" charset="-127"/>
                <a:ea typeface="Freesentation 4 Regular" pitchFamily="2" charset="-127"/>
              </a:rPr>
              <a:t>fine-tuning</a:t>
            </a:r>
            <a:r>
              <a:rPr kumimoji="1" lang="ko-KR" altLang="en-US" b="1" dirty="0">
                <a:solidFill>
                  <a:srgbClr val="FF0000"/>
                </a:solidFill>
                <a:latin typeface="Freesentation 4 Regular" pitchFamily="2" charset="-127"/>
                <a:ea typeface="Freesentation 4 Regular" pitchFamily="2" charset="-127"/>
              </a:rPr>
              <a:t> 없음</a:t>
            </a:r>
            <a:r>
              <a:rPr kumimoji="1" lang="en-US" altLang="ko-KR" b="1" dirty="0">
                <a:solidFill>
                  <a:srgbClr val="FF0000"/>
                </a:solidFill>
                <a:latin typeface="Freesentation 4 Regular" pitchFamily="2" charset="-127"/>
                <a:ea typeface="Freesentation 4 Regular" pitchFamily="2" charset="-127"/>
              </a:rPr>
              <a:t>, </a:t>
            </a:r>
            <a:r>
              <a:rPr kumimoji="1" lang="ko-KR" altLang="en-US" b="1" dirty="0">
                <a:solidFill>
                  <a:srgbClr val="FF0000"/>
                </a:solidFill>
                <a:latin typeface="Freesentation 4 Regular" pitchFamily="2" charset="-127"/>
                <a:ea typeface="Freesentation 4 Regular" pitchFamily="2" charset="-127"/>
              </a:rPr>
              <a:t>학습 커스텀 가중치가 아닌 공개된 </a:t>
            </a:r>
            <a:r>
              <a:rPr kumimoji="1" lang="en-US" altLang="ko-KR" b="1" dirty="0" err="1">
                <a:solidFill>
                  <a:srgbClr val="FF0000"/>
                </a:solidFill>
                <a:latin typeface="Freesentation 4 Regular" pitchFamily="2" charset="-127"/>
                <a:ea typeface="Freesentation 4 Regular" pitchFamily="2" charset="-127"/>
              </a:rPr>
              <a:t>lp_det.pt</a:t>
            </a:r>
            <a:r>
              <a:rPr kumimoji="1" lang="ko-KR" altLang="en-US" b="1" dirty="0">
                <a:solidFill>
                  <a:srgbClr val="FF0000"/>
                </a:solidFill>
                <a:latin typeface="Freesentation 4 Regular" pitchFamily="2" charset="-127"/>
                <a:ea typeface="Freesentation 4 Regular" pitchFamily="2" charset="-127"/>
              </a:rPr>
              <a:t>만을 사용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1AC044-8225-7F45-2AAF-238C00E2B862}"/>
              </a:ext>
            </a:extLst>
          </p:cNvPr>
          <p:cNvSpPr txBox="1"/>
          <p:nvPr/>
        </p:nvSpPr>
        <p:spPr>
          <a:xfrm>
            <a:off x="11366090" y="6444424"/>
            <a:ext cx="825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>
                <a:solidFill>
                  <a:schemeClr val="bg1"/>
                </a:solidFill>
                <a:latin typeface="Freesentation 4 Regular" pitchFamily="2" charset="-127"/>
                <a:ea typeface="Freesentation 4 Regular" pitchFamily="2" charset="-127"/>
              </a:rPr>
              <a:t>16/19</a:t>
            </a:r>
            <a:endParaRPr kumimoji="1" lang="ko-KR" altLang="en-US" dirty="0">
              <a:solidFill>
                <a:schemeClr val="bg1"/>
              </a:solidFill>
              <a:latin typeface="Freesentation 4 Regular" pitchFamily="2" charset="-127"/>
              <a:ea typeface="Freesentation 4 Regular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695730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A27941F-91B0-3AB6-DDF6-D200B595AF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BC96DB0-38E8-DD88-C765-2820562E4221}"/>
              </a:ext>
            </a:extLst>
          </p:cNvPr>
          <p:cNvSpPr txBox="1"/>
          <p:nvPr/>
        </p:nvSpPr>
        <p:spPr>
          <a:xfrm>
            <a:off x="2742212" y="503059"/>
            <a:ext cx="670757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" altLang="ko-KR" sz="4400" b="1" i="0" u="none" strike="noStrike" kern="1200" cap="none" spc="0" normalizeH="0" baseline="0" noProof="0" dirty="0">
                <a:ln>
                  <a:noFill/>
                </a:ln>
                <a:solidFill>
                  <a:srgbClr val="5A6170"/>
                </a:solidFill>
                <a:effectLst/>
                <a:uLnTx/>
                <a:uFillTx/>
                <a:latin typeface="Freesentation 9 Black" pitchFamily="2" charset="-127"/>
                <a:ea typeface="Freesentation 9 Black" pitchFamily="2" charset="-127"/>
                <a:cs typeface="+mn-cs"/>
              </a:rPr>
              <a:t>Further Works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3EC5CAC-268A-BC60-113B-F838EDC8F5DC}"/>
              </a:ext>
            </a:extLst>
          </p:cNvPr>
          <p:cNvSpPr txBox="1"/>
          <p:nvPr/>
        </p:nvSpPr>
        <p:spPr>
          <a:xfrm>
            <a:off x="5020724" y="1296568"/>
            <a:ext cx="21505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5A6170"/>
                </a:solidFill>
                <a:effectLst/>
                <a:uLnTx/>
                <a:uFillTx/>
                <a:latin typeface="Freesentation 4 Regular" pitchFamily="2" charset="-127"/>
                <a:ea typeface="Freesentation 4 Regular" pitchFamily="2" charset="-127"/>
                <a:cs typeface="+mn-cs"/>
              </a:rPr>
              <a:t>차량 </a:t>
            </a:r>
            <a:r>
              <a:rPr kumimoji="1" lang="en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5A6170"/>
                </a:solidFill>
                <a:effectLst/>
                <a:uLnTx/>
                <a:uFillTx/>
                <a:latin typeface="Freesentation 4 Regular" pitchFamily="2" charset="-127"/>
                <a:ea typeface="Freesentation 4 Regular" pitchFamily="2" charset="-127"/>
                <a:cs typeface="+mn-cs"/>
              </a:rPr>
              <a:t>OCR </a:t>
            </a:r>
            <a:r>
              <a:rPr kumimoji="1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5A6170"/>
                </a:solidFill>
                <a:effectLst/>
                <a:uLnTx/>
                <a:uFillTx/>
                <a:latin typeface="Freesentation 4 Regular" pitchFamily="2" charset="-127"/>
                <a:ea typeface="Freesentation 4 Regular" pitchFamily="2" charset="-127"/>
                <a:cs typeface="+mn-cs"/>
              </a:rPr>
              <a:t>프로그램</a:t>
            </a: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8BCE4D7A-A586-0430-080E-6842507AB6BC}"/>
              </a:ext>
            </a:extLst>
          </p:cNvPr>
          <p:cNvSpPr/>
          <p:nvPr/>
        </p:nvSpPr>
        <p:spPr>
          <a:xfrm>
            <a:off x="745926" y="1874567"/>
            <a:ext cx="4740474" cy="4461217"/>
          </a:xfrm>
          <a:prstGeom prst="roundRect">
            <a:avLst>
              <a:gd name="adj" fmla="val 4391"/>
            </a:avLst>
          </a:prstGeom>
          <a:solidFill>
            <a:schemeClr val="bg1"/>
          </a:solidFill>
          <a:ln>
            <a:noFill/>
          </a:ln>
          <a:effectLst>
            <a:outerShdw blurRad="152400" dist="762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D14039CD-D2C8-67B6-1137-F7CE12927B76}"/>
              </a:ext>
            </a:extLst>
          </p:cNvPr>
          <p:cNvSpPr/>
          <p:nvPr/>
        </p:nvSpPr>
        <p:spPr>
          <a:xfrm>
            <a:off x="6705601" y="1874568"/>
            <a:ext cx="4740474" cy="4461217"/>
          </a:xfrm>
          <a:prstGeom prst="roundRect">
            <a:avLst>
              <a:gd name="adj" fmla="val 4391"/>
            </a:avLst>
          </a:prstGeom>
          <a:solidFill>
            <a:schemeClr val="bg1"/>
          </a:solidFill>
          <a:ln>
            <a:noFill/>
          </a:ln>
          <a:effectLst>
            <a:outerShdw blurRad="152400" dist="762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4271C9-91A0-DF06-A295-9C36F60AE22A}"/>
              </a:ext>
            </a:extLst>
          </p:cNvPr>
          <p:cNvSpPr txBox="1"/>
          <p:nvPr/>
        </p:nvSpPr>
        <p:spPr>
          <a:xfrm>
            <a:off x="1563890" y="2124007"/>
            <a:ext cx="31045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400" b="1" dirty="0">
                <a:solidFill>
                  <a:prstClr val="black"/>
                </a:solidFill>
                <a:latin typeface="Freesentation 4 Regular" pitchFamily="2" charset="-127"/>
                <a:ea typeface="Freesentation 4 Regular" pitchFamily="2" charset="-127"/>
              </a:rPr>
              <a:t>진행 중인 개발</a:t>
            </a:r>
            <a:endParaRPr kumimoji="1" lang="en" altLang="ko-KR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reesentation 4 Regular" pitchFamily="2" charset="-127"/>
              <a:ea typeface="Freesentation 4 Regular" pitchFamily="2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0494AD-3BED-B8D5-EEB6-F5E33019EA81}"/>
              </a:ext>
            </a:extLst>
          </p:cNvPr>
          <p:cNvSpPr txBox="1"/>
          <p:nvPr/>
        </p:nvSpPr>
        <p:spPr>
          <a:xfrm>
            <a:off x="7523565" y="2112135"/>
            <a:ext cx="31045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400" b="1" dirty="0">
                <a:solidFill>
                  <a:prstClr val="black"/>
                </a:solidFill>
                <a:latin typeface="Freesentation 4 Regular" pitchFamily="2" charset="-127"/>
                <a:ea typeface="Freesentation 4 Regular" pitchFamily="2" charset="-127"/>
              </a:rPr>
              <a:t>추가적인 개발 방향</a:t>
            </a:r>
            <a:endParaRPr kumimoji="1" lang="en" altLang="ko-KR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reesentation 4 Regular" pitchFamily="2" charset="-127"/>
              <a:ea typeface="Freesentation 4 Regular" pitchFamily="2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64FD30-568F-A9A2-F7F1-5BA92A163F2B}"/>
              </a:ext>
            </a:extLst>
          </p:cNvPr>
          <p:cNvSpPr txBox="1"/>
          <p:nvPr/>
        </p:nvSpPr>
        <p:spPr>
          <a:xfrm>
            <a:off x="1009055" y="3875205"/>
            <a:ext cx="4214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dirty="0">
                <a:latin typeface="Freesentation 4 Regular" pitchFamily="2" charset="-127"/>
                <a:ea typeface="Freesentation 4 Regular" pitchFamily="2" charset="-127"/>
              </a:rPr>
              <a:t>탐지</a:t>
            </a:r>
            <a:r>
              <a:rPr kumimoji="1" lang="en-US" altLang="ko-KR" dirty="0">
                <a:latin typeface="Freesentation 4 Regular" pitchFamily="2" charset="-127"/>
                <a:ea typeface="Freesentation 4 Regular" pitchFamily="2" charset="-127"/>
              </a:rPr>
              <a:t>,</a:t>
            </a:r>
            <a:r>
              <a:rPr kumimoji="1" lang="ko-KR" altLang="en-US" dirty="0">
                <a:latin typeface="Freesentation 4 Regular" pitchFamily="2" charset="-127"/>
                <a:ea typeface="Freesentation 4 Regular" pitchFamily="2" charset="-127"/>
              </a:rPr>
              <a:t> 인식 모델의 학습</a:t>
            </a:r>
            <a:endParaRPr kumimoji="1" lang="en-US" altLang="ko-KR" dirty="0">
              <a:latin typeface="Freesentation 4 Regular" pitchFamily="2" charset="-127"/>
              <a:ea typeface="Freesentation 4 Regular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78BD54-A5FE-6437-4B25-A16868C5D2F6}"/>
              </a:ext>
            </a:extLst>
          </p:cNvPr>
          <p:cNvSpPr txBox="1"/>
          <p:nvPr/>
        </p:nvSpPr>
        <p:spPr>
          <a:xfrm>
            <a:off x="1009055" y="4633109"/>
            <a:ext cx="4214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dirty="0">
                <a:latin typeface="Freesentation 4 Regular" pitchFamily="2" charset="-127"/>
                <a:ea typeface="Freesentation 4 Regular" pitchFamily="2" charset="-127"/>
              </a:rPr>
              <a:t>학습을 통해 나온 가중치를 프로그램에 적용 후 실행</a:t>
            </a:r>
            <a:endParaRPr kumimoji="1" lang="en-US" altLang="ko-KR" dirty="0">
              <a:latin typeface="Freesentation 4 Regular" pitchFamily="2" charset="-127"/>
              <a:ea typeface="Freesentation 4 Regular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5F135A-EB79-7E1C-5FA9-3BA7297DEA04}"/>
              </a:ext>
            </a:extLst>
          </p:cNvPr>
          <p:cNvSpPr txBox="1"/>
          <p:nvPr/>
        </p:nvSpPr>
        <p:spPr>
          <a:xfrm>
            <a:off x="1009054" y="5391013"/>
            <a:ext cx="4214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>
                <a:latin typeface="Freesentation 4 Regular" pitchFamily="2" charset="-127"/>
                <a:ea typeface="Freesentation 4 Regular" pitchFamily="2" charset="-127"/>
              </a:rPr>
              <a:t>UI </a:t>
            </a:r>
            <a:r>
              <a:rPr kumimoji="1" lang="ko-KR" altLang="en-US" dirty="0">
                <a:latin typeface="Freesentation 4 Regular" pitchFamily="2" charset="-127"/>
                <a:ea typeface="Freesentation 4 Regular" pitchFamily="2" charset="-127"/>
              </a:rPr>
              <a:t>및 프로그램 구성 보완 후 마무리</a:t>
            </a:r>
            <a:endParaRPr kumimoji="1" lang="en-US" altLang="ko-KR" dirty="0">
              <a:latin typeface="Freesentation 4 Regular" pitchFamily="2" charset="-127"/>
              <a:ea typeface="Freesentation 4 Regular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3E6A9E4-3CD2-B635-61E7-7AE3FB66C233}"/>
              </a:ext>
            </a:extLst>
          </p:cNvPr>
          <p:cNvSpPr txBox="1"/>
          <p:nvPr/>
        </p:nvSpPr>
        <p:spPr>
          <a:xfrm>
            <a:off x="1009057" y="3117301"/>
            <a:ext cx="4214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b="1" dirty="0">
                <a:solidFill>
                  <a:srgbClr val="C00000"/>
                </a:solidFill>
                <a:latin typeface="Freesentation 4 Regular" pitchFamily="2" charset="-127"/>
                <a:ea typeface="Freesentation 4 Regular" pitchFamily="2" charset="-127"/>
              </a:rPr>
              <a:t>7</a:t>
            </a:r>
            <a:r>
              <a:rPr kumimoji="1" lang="ko-KR" altLang="en-US" b="1" dirty="0">
                <a:solidFill>
                  <a:srgbClr val="C00000"/>
                </a:solidFill>
                <a:latin typeface="Freesentation 4 Regular" pitchFamily="2" charset="-127"/>
                <a:ea typeface="Freesentation 4 Regular" pitchFamily="2" charset="-127"/>
              </a:rPr>
              <a:t>월 안으로 마무리</a:t>
            </a:r>
            <a:endParaRPr kumimoji="1" lang="en-US" altLang="ko-KR" b="1" dirty="0">
              <a:solidFill>
                <a:srgbClr val="C00000"/>
              </a:solidFill>
              <a:latin typeface="Freesentation 4 Regular" pitchFamily="2" charset="-127"/>
              <a:ea typeface="Freesentation 4 Regular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866FC1-6DD8-B868-AE79-FCFDDD7C6F38}"/>
              </a:ext>
            </a:extLst>
          </p:cNvPr>
          <p:cNvSpPr txBox="1"/>
          <p:nvPr/>
        </p:nvSpPr>
        <p:spPr>
          <a:xfrm>
            <a:off x="6916638" y="3016980"/>
            <a:ext cx="43183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dirty="0">
                <a:latin typeface="Freesentation 4 Regular" pitchFamily="2" charset="-127"/>
                <a:ea typeface="Freesentation 4 Regular" pitchFamily="2" charset="-127"/>
              </a:rPr>
              <a:t>여름방학부터 주 마다 개인 스터디 후 모여서 내용 공유</a:t>
            </a:r>
            <a:endParaRPr kumimoji="1" lang="en-US" altLang="ko-KR" dirty="0">
              <a:latin typeface="Freesentation 4 Regular" pitchFamily="2" charset="-127"/>
              <a:ea typeface="Freesentation 4 Regular" pitchFamily="2" charset="-127"/>
            </a:endParaRPr>
          </a:p>
          <a:p>
            <a:pPr algn="ctr"/>
            <a:r>
              <a:rPr kumimoji="1" lang="en-US" altLang="ko-KR" dirty="0">
                <a:latin typeface="Freesentation 4 Regular" pitchFamily="2" charset="-127"/>
                <a:ea typeface="Freesentation 4 Regular" pitchFamily="2" charset="-127"/>
              </a:rPr>
              <a:t>(7</a:t>
            </a:r>
            <a:r>
              <a:rPr kumimoji="1" lang="ko-KR" altLang="en-US" dirty="0">
                <a:latin typeface="Freesentation 4 Regular" pitchFamily="2" charset="-127"/>
                <a:ea typeface="Freesentation 4 Regular" pitchFamily="2" charset="-127"/>
              </a:rPr>
              <a:t>월 시작</a:t>
            </a:r>
            <a:r>
              <a:rPr kumimoji="1" lang="en-US" altLang="ko-KR" dirty="0">
                <a:latin typeface="Freesentation 4 Regular" pitchFamily="2" charset="-127"/>
                <a:ea typeface="Freesentation 4 Regular" pitchFamily="2" charset="-127"/>
              </a:rPr>
              <a:t>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E51150A-2FF7-2E72-E4DC-5DE3451C8392}"/>
              </a:ext>
            </a:extLst>
          </p:cNvPr>
          <p:cNvSpPr txBox="1"/>
          <p:nvPr/>
        </p:nvSpPr>
        <p:spPr>
          <a:xfrm>
            <a:off x="6916639" y="4969274"/>
            <a:ext cx="43183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dirty="0">
                <a:latin typeface="Freesentation 4 Regular" pitchFamily="2" charset="-127"/>
                <a:ea typeface="Freesentation 4 Regular" pitchFamily="2" charset="-127"/>
              </a:rPr>
              <a:t>이상적 모델 목표</a:t>
            </a:r>
            <a:endParaRPr kumimoji="1" lang="en-US" altLang="ko-KR" dirty="0">
              <a:latin typeface="Freesentation 4 Regular" pitchFamily="2" charset="-127"/>
              <a:ea typeface="Freesentation 4 Regular" pitchFamily="2" charset="-127"/>
            </a:endParaRPr>
          </a:p>
          <a:p>
            <a:pPr algn="ctr"/>
            <a:r>
              <a:rPr kumimoji="1" lang="ko-KR" altLang="en-US" dirty="0">
                <a:latin typeface="Freesentation 4 Regular" pitchFamily="2" charset="-127"/>
                <a:ea typeface="Freesentation 4 Regular" pitchFamily="2" charset="-127"/>
              </a:rPr>
              <a:t>탐지 모델 </a:t>
            </a:r>
            <a:r>
              <a:rPr kumimoji="1" lang="en-US" altLang="ko-KR" dirty="0">
                <a:latin typeface="Freesentation 4 Regular" pitchFamily="2" charset="-127"/>
                <a:ea typeface="Freesentation 4 Regular" pitchFamily="2" charset="-127"/>
              </a:rPr>
              <a:t>-</a:t>
            </a:r>
            <a:r>
              <a:rPr kumimoji="1" lang="ko-KR" altLang="en-US" dirty="0">
                <a:latin typeface="Freesentation 4 Regular" pitchFamily="2" charset="-127"/>
                <a:ea typeface="Freesentation 4 Regular" pitchFamily="2" charset="-127"/>
              </a:rPr>
              <a:t> </a:t>
            </a:r>
            <a:r>
              <a:rPr kumimoji="1" lang="en-US" altLang="ko-KR" dirty="0">
                <a:latin typeface="Freesentation 4 Regular" pitchFamily="2" charset="-127"/>
                <a:ea typeface="Freesentation 4 Regular" pitchFamily="2" charset="-127"/>
              </a:rPr>
              <a:t>mAP@0.5:0.99~</a:t>
            </a:r>
          </a:p>
          <a:p>
            <a:pPr algn="ctr"/>
            <a:r>
              <a:rPr kumimoji="1" lang="ko-KR" altLang="en-US" dirty="0">
                <a:latin typeface="Freesentation 4 Regular" pitchFamily="2" charset="-127"/>
                <a:ea typeface="Freesentation 4 Regular" pitchFamily="2" charset="-127"/>
              </a:rPr>
              <a:t>인식 모델 </a:t>
            </a:r>
            <a:r>
              <a:rPr kumimoji="1" lang="en-US" altLang="ko-KR" dirty="0">
                <a:latin typeface="Freesentation 4 Regular" pitchFamily="2" charset="-127"/>
                <a:ea typeface="Freesentation 4 Regular" pitchFamily="2" charset="-127"/>
              </a:rPr>
              <a:t>-</a:t>
            </a:r>
            <a:r>
              <a:rPr kumimoji="1" lang="ko-KR" altLang="en-US" dirty="0">
                <a:latin typeface="Freesentation 4 Regular" pitchFamily="2" charset="-127"/>
                <a:ea typeface="Freesentation 4 Regular" pitchFamily="2" charset="-127"/>
              </a:rPr>
              <a:t> 정확도</a:t>
            </a:r>
            <a:r>
              <a:rPr kumimoji="1" lang="en-US" altLang="ko-KR" dirty="0">
                <a:latin typeface="Freesentation 4 Regular" pitchFamily="2" charset="-127"/>
                <a:ea typeface="Freesentation 4 Regular" pitchFamily="2" charset="-127"/>
              </a:rPr>
              <a:t>:</a:t>
            </a:r>
            <a:r>
              <a:rPr kumimoji="1" lang="ko-KR" altLang="en-US" dirty="0">
                <a:latin typeface="Freesentation 4 Regular" pitchFamily="2" charset="-127"/>
                <a:ea typeface="Freesentation 4 Regular" pitchFamily="2" charset="-127"/>
              </a:rPr>
              <a:t> </a:t>
            </a:r>
            <a:r>
              <a:rPr kumimoji="1" lang="en-US" altLang="ko-KR" dirty="0">
                <a:latin typeface="Freesentation 4 Regular" pitchFamily="2" charset="-127"/>
                <a:ea typeface="Freesentation 4 Regular" pitchFamily="2" charset="-127"/>
              </a:rPr>
              <a:t>96~99%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6341839-96FE-E47F-C0F6-E98E05B60B0A}"/>
              </a:ext>
            </a:extLst>
          </p:cNvPr>
          <p:cNvSpPr txBox="1"/>
          <p:nvPr/>
        </p:nvSpPr>
        <p:spPr>
          <a:xfrm>
            <a:off x="6916638" y="4004255"/>
            <a:ext cx="43183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dirty="0">
                <a:latin typeface="Freesentation 4 Regular" pitchFamily="2" charset="-127"/>
                <a:ea typeface="Freesentation 4 Regular" pitchFamily="2" charset="-127"/>
              </a:rPr>
              <a:t>기초성능정도의 모델 구현부터 성능향상 개발 지속</a:t>
            </a:r>
            <a:endParaRPr kumimoji="1" lang="en-US" altLang="ko-KR" dirty="0">
              <a:latin typeface="Freesentation 4 Regular" pitchFamily="2" charset="-127"/>
              <a:ea typeface="Freesentation 4 Regular" pitchFamily="2" charset="-127"/>
            </a:endParaRPr>
          </a:p>
          <a:p>
            <a:pPr algn="ctr"/>
            <a:r>
              <a:rPr kumimoji="1" lang="en-US" altLang="ko-KR" dirty="0">
                <a:latin typeface="Freesentation 4 Regular" pitchFamily="2" charset="-127"/>
                <a:ea typeface="Freesentation 4 Regular" pitchFamily="2" charset="-127"/>
              </a:rPr>
              <a:t>(8</a:t>
            </a:r>
            <a:r>
              <a:rPr kumimoji="1" lang="ko-KR" altLang="en-US" dirty="0">
                <a:latin typeface="Freesentation 4 Regular" pitchFamily="2" charset="-127"/>
                <a:ea typeface="Freesentation 4 Regular" pitchFamily="2" charset="-127"/>
              </a:rPr>
              <a:t>월 시작 예정</a:t>
            </a:r>
            <a:r>
              <a:rPr kumimoji="1" lang="en-US" altLang="ko-KR" dirty="0">
                <a:latin typeface="Freesentation 4 Regular" pitchFamily="2" charset="-127"/>
                <a:ea typeface="Freesentation 4 Regular" pitchFamily="2" charset="-127"/>
              </a:rPr>
              <a:t>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0BF36F5-B553-C372-7356-5B1220108873}"/>
              </a:ext>
            </a:extLst>
          </p:cNvPr>
          <p:cNvSpPr txBox="1"/>
          <p:nvPr/>
        </p:nvSpPr>
        <p:spPr>
          <a:xfrm>
            <a:off x="11366090" y="6444424"/>
            <a:ext cx="825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>
                <a:latin typeface="Freesentation 4 Regular" pitchFamily="2" charset="-127"/>
                <a:ea typeface="Freesentation 4 Regular" pitchFamily="2" charset="-127"/>
              </a:rPr>
              <a:t>17/19</a:t>
            </a:r>
            <a:endParaRPr kumimoji="1" lang="ko-KR" altLang="en-US" dirty="0">
              <a:latin typeface="Freesentation 4 Regular" pitchFamily="2" charset="-127"/>
              <a:ea typeface="Freesentation 4 Regular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401700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65ADC93-149B-41FB-0F45-9FE52671FA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64D527-6C00-671E-ABBB-402E6DD4966D}"/>
              </a:ext>
            </a:extLst>
          </p:cNvPr>
          <p:cNvSpPr txBox="1"/>
          <p:nvPr/>
        </p:nvSpPr>
        <p:spPr>
          <a:xfrm>
            <a:off x="9886977" y="902256"/>
            <a:ext cx="1757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6C63FF"/>
                </a:solidFill>
                <a:effectLst/>
                <a:uLnTx/>
                <a:uFillTx/>
                <a:latin typeface="Freesentation 4 Regular" pitchFamily="2" charset="-127"/>
                <a:ea typeface="Freesentation 4 Regular" pitchFamily="2" charset="-127"/>
                <a:cs typeface="+mn-cs"/>
              </a:rPr>
              <a:t>차량 </a:t>
            </a:r>
            <a:r>
              <a:rPr kumimoji="1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6C63FF"/>
                </a:solidFill>
                <a:effectLst/>
                <a:uLnTx/>
                <a:uFillTx/>
                <a:latin typeface="Freesentation 4 Regular" pitchFamily="2" charset="-127"/>
                <a:ea typeface="Freesentation 4 Regular" pitchFamily="2" charset="-127"/>
                <a:cs typeface="+mn-cs"/>
              </a:rPr>
              <a:t>OCR</a:t>
            </a:r>
            <a:r>
              <a: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6C63FF"/>
                </a:solidFill>
                <a:effectLst/>
                <a:uLnTx/>
                <a:uFillTx/>
                <a:latin typeface="Freesentation 4 Regular" pitchFamily="2" charset="-127"/>
                <a:ea typeface="Freesentation 4 Regular" pitchFamily="2" charset="-127"/>
                <a:cs typeface="+mn-cs"/>
              </a:rPr>
              <a:t> 프로그램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158986-431E-A7E3-06A8-0B4B6FA7AD38}"/>
              </a:ext>
            </a:extLst>
          </p:cNvPr>
          <p:cNvSpPr txBox="1"/>
          <p:nvPr/>
        </p:nvSpPr>
        <p:spPr>
          <a:xfrm>
            <a:off x="7615253" y="1271588"/>
            <a:ext cx="40433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5A6170"/>
                </a:solidFill>
                <a:effectLst/>
                <a:uLnTx/>
                <a:uFillTx/>
                <a:latin typeface="Freesentation 9 Black" pitchFamily="2" charset="-127"/>
                <a:ea typeface="Freesentation 9 Black" pitchFamily="2" charset="-127"/>
                <a:cs typeface="+mn-cs"/>
              </a:rPr>
              <a:t>하반기 목표 및 결과물</a:t>
            </a:r>
          </a:p>
        </p:txBody>
      </p:sp>
      <p:sp>
        <p:nvSpPr>
          <p:cNvPr id="5" name="도넛[D] 4">
            <a:extLst>
              <a:ext uri="{FF2B5EF4-FFF2-40B4-BE49-F238E27FC236}">
                <a16:creationId xmlns:a16="http://schemas.microsoft.com/office/drawing/2014/main" id="{245514FD-B512-4026-A6ED-6CF7A5E6BE7E}"/>
              </a:ext>
            </a:extLst>
          </p:cNvPr>
          <p:cNvSpPr/>
          <p:nvPr/>
        </p:nvSpPr>
        <p:spPr>
          <a:xfrm flipH="1">
            <a:off x="10153516" y="3014663"/>
            <a:ext cx="180000" cy="180000"/>
          </a:xfrm>
          <a:prstGeom prst="donut">
            <a:avLst>
              <a:gd name="adj" fmla="val 6341"/>
            </a:avLst>
          </a:prstGeom>
          <a:solidFill>
            <a:srgbClr val="6C63FF"/>
          </a:solidFill>
          <a:ln>
            <a:gradFill flip="none" rotWithShape="1">
              <a:gsLst>
                <a:gs pos="0">
                  <a:srgbClr val="F8A4D8"/>
                </a:gs>
                <a:gs pos="100000">
                  <a:srgbClr val="6C63FF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도넛[D] 5">
            <a:extLst>
              <a:ext uri="{FF2B5EF4-FFF2-40B4-BE49-F238E27FC236}">
                <a16:creationId xmlns:a16="http://schemas.microsoft.com/office/drawing/2014/main" id="{6354B51E-9A34-8F3E-7DC0-EA2E7E98202D}"/>
              </a:ext>
            </a:extLst>
          </p:cNvPr>
          <p:cNvSpPr/>
          <p:nvPr/>
        </p:nvSpPr>
        <p:spPr>
          <a:xfrm flipH="1">
            <a:off x="5984499" y="3014663"/>
            <a:ext cx="180000" cy="180000"/>
          </a:xfrm>
          <a:prstGeom prst="donut">
            <a:avLst>
              <a:gd name="adj" fmla="val 6341"/>
            </a:avLst>
          </a:prstGeom>
          <a:solidFill>
            <a:srgbClr val="6C63FF"/>
          </a:solidFill>
          <a:ln>
            <a:gradFill flip="none" rotWithShape="1">
              <a:gsLst>
                <a:gs pos="0">
                  <a:srgbClr val="F8A4D8"/>
                </a:gs>
                <a:gs pos="100000">
                  <a:srgbClr val="6C63FF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7" name="도넛[D] 6">
            <a:extLst>
              <a:ext uri="{FF2B5EF4-FFF2-40B4-BE49-F238E27FC236}">
                <a16:creationId xmlns:a16="http://schemas.microsoft.com/office/drawing/2014/main" id="{BA470162-F58B-02C3-47CB-5FC521615124}"/>
              </a:ext>
            </a:extLst>
          </p:cNvPr>
          <p:cNvSpPr/>
          <p:nvPr/>
        </p:nvSpPr>
        <p:spPr>
          <a:xfrm flipH="1">
            <a:off x="8077799" y="3014663"/>
            <a:ext cx="180000" cy="180000"/>
          </a:xfrm>
          <a:prstGeom prst="donut">
            <a:avLst>
              <a:gd name="adj" fmla="val 6341"/>
            </a:avLst>
          </a:prstGeom>
          <a:solidFill>
            <a:srgbClr val="6C63FF"/>
          </a:solidFill>
          <a:ln>
            <a:gradFill flip="none" rotWithShape="1">
              <a:gsLst>
                <a:gs pos="0">
                  <a:srgbClr val="F8A4D8"/>
                </a:gs>
                <a:gs pos="100000">
                  <a:srgbClr val="6C63FF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8" name="도넛[D] 7">
            <a:extLst>
              <a:ext uri="{FF2B5EF4-FFF2-40B4-BE49-F238E27FC236}">
                <a16:creationId xmlns:a16="http://schemas.microsoft.com/office/drawing/2014/main" id="{250F4CD1-ED9A-1243-81A7-8787EC1FF191}"/>
              </a:ext>
            </a:extLst>
          </p:cNvPr>
          <p:cNvSpPr/>
          <p:nvPr/>
        </p:nvSpPr>
        <p:spPr>
          <a:xfrm flipH="1">
            <a:off x="3891190" y="3014663"/>
            <a:ext cx="180000" cy="180000"/>
          </a:xfrm>
          <a:prstGeom prst="donut">
            <a:avLst>
              <a:gd name="adj" fmla="val 6341"/>
            </a:avLst>
          </a:prstGeom>
          <a:solidFill>
            <a:srgbClr val="6C63FF"/>
          </a:solidFill>
          <a:ln>
            <a:gradFill flip="none" rotWithShape="1">
              <a:gsLst>
                <a:gs pos="0">
                  <a:srgbClr val="F8A4D8"/>
                </a:gs>
                <a:gs pos="100000">
                  <a:srgbClr val="6C63FF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34" charset="-127"/>
              <a:cs typeface="+mn-cs"/>
            </a:endParaRPr>
          </a:p>
        </p:txBody>
      </p: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EFB64500-2695-2184-39C1-4E59E26FB1F5}"/>
              </a:ext>
            </a:extLst>
          </p:cNvPr>
          <p:cNvCxnSpPr>
            <a:cxnSpLocks/>
            <a:endCxn id="7" idx="2"/>
          </p:cNvCxnSpPr>
          <p:nvPr/>
        </p:nvCxnSpPr>
        <p:spPr>
          <a:xfrm flipH="1">
            <a:off x="8257799" y="3104663"/>
            <a:ext cx="1908000" cy="0"/>
          </a:xfrm>
          <a:prstGeom prst="line">
            <a:avLst/>
          </a:prstGeom>
          <a:ln w="34925">
            <a:gradFill flip="none" rotWithShape="1">
              <a:gsLst>
                <a:gs pos="0">
                  <a:srgbClr val="F8A4D8"/>
                </a:gs>
                <a:gs pos="100000">
                  <a:srgbClr val="6C63FF"/>
                </a:gs>
              </a:gsLst>
              <a:lin ang="1080000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AF05A58D-1964-98D9-019C-12DB76A8D8F1}"/>
              </a:ext>
            </a:extLst>
          </p:cNvPr>
          <p:cNvCxnSpPr>
            <a:cxnSpLocks/>
          </p:cNvCxnSpPr>
          <p:nvPr/>
        </p:nvCxnSpPr>
        <p:spPr>
          <a:xfrm flipH="1">
            <a:off x="6164500" y="3104663"/>
            <a:ext cx="1908000" cy="0"/>
          </a:xfrm>
          <a:prstGeom prst="line">
            <a:avLst/>
          </a:prstGeom>
          <a:ln w="34925">
            <a:gradFill flip="none" rotWithShape="1">
              <a:gsLst>
                <a:gs pos="0">
                  <a:srgbClr val="F8A4D8"/>
                </a:gs>
                <a:gs pos="100000">
                  <a:srgbClr val="6C63FF"/>
                </a:gs>
              </a:gsLst>
              <a:lin ang="1080000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1860C0B4-3C7D-EBBB-3A6C-CCC3AB2E206A}"/>
              </a:ext>
            </a:extLst>
          </p:cNvPr>
          <p:cNvCxnSpPr>
            <a:cxnSpLocks/>
          </p:cNvCxnSpPr>
          <p:nvPr/>
        </p:nvCxnSpPr>
        <p:spPr>
          <a:xfrm flipH="1">
            <a:off x="4071191" y="3104663"/>
            <a:ext cx="1908000" cy="0"/>
          </a:xfrm>
          <a:prstGeom prst="line">
            <a:avLst/>
          </a:prstGeom>
          <a:ln w="34925">
            <a:gradFill flip="none" rotWithShape="1">
              <a:gsLst>
                <a:gs pos="0">
                  <a:srgbClr val="F8A4D8"/>
                </a:gs>
                <a:gs pos="100000">
                  <a:srgbClr val="6C63FF"/>
                </a:gs>
              </a:gsLst>
              <a:lin ang="1080000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7665F4D4-234A-34EA-DE86-D4AE1AC5A06B}"/>
              </a:ext>
            </a:extLst>
          </p:cNvPr>
          <p:cNvCxnSpPr>
            <a:cxnSpLocks/>
            <a:stCxn id="14" idx="6"/>
          </p:cNvCxnSpPr>
          <p:nvPr/>
        </p:nvCxnSpPr>
        <p:spPr>
          <a:xfrm flipH="1">
            <a:off x="-28589" y="3104663"/>
            <a:ext cx="1848219" cy="0"/>
          </a:xfrm>
          <a:prstGeom prst="line">
            <a:avLst/>
          </a:prstGeom>
          <a:ln w="34925">
            <a:gradFill flip="none" rotWithShape="1">
              <a:gsLst>
                <a:gs pos="0">
                  <a:srgbClr val="F8A4D8"/>
                </a:gs>
                <a:gs pos="100000">
                  <a:srgbClr val="6C63FF"/>
                </a:gs>
              </a:gsLst>
              <a:lin ang="1080000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도넛[D] 13">
            <a:extLst>
              <a:ext uri="{FF2B5EF4-FFF2-40B4-BE49-F238E27FC236}">
                <a16:creationId xmlns:a16="http://schemas.microsoft.com/office/drawing/2014/main" id="{34622A63-7D8A-332E-A6D4-82E56EBA925B}"/>
              </a:ext>
            </a:extLst>
          </p:cNvPr>
          <p:cNvSpPr/>
          <p:nvPr/>
        </p:nvSpPr>
        <p:spPr>
          <a:xfrm flipH="1">
            <a:off x="1819630" y="3014663"/>
            <a:ext cx="180000" cy="180000"/>
          </a:xfrm>
          <a:prstGeom prst="donut">
            <a:avLst>
              <a:gd name="adj" fmla="val 6341"/>
            </a:avLst>
          </a:prstGeom>
          <a:solidFill>
            <a:srgbClr val="6C63FF"/>
          </a:solidFill>
          <a:ln>
            <a:gradFill flip="none" rotWithShape="1">
              <a:gsLst>
                <a:gs pos="0">
                  <a:srgbClr val="F8A4D8"/>
                </a:gs>
                <a:gs pos="100000">
                  <a:srgbClr val="6C63FF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34" charset="-127"/>
              <a:cs typeface="+mn-cs"/>
            </a:endParaRPr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F1B90A36-190B-0405-3A96-2B576BB4C2FA}"/>
              </a:ext>
            </a:extLst>
          </p:cNvPr>
          <p:cNvCxnSpPr>
            <a:cxnSpLocks/>
          </p:cNvCxnSpPr>
          <p:nvPr/>
        </p:nvCxnSpPr>
        <p:spPr>
          <a:xfrm flipH="1">
            <a:off x="1999629" y="3104663"/>
            <a:ext cx="1908000" cy="0"/>
          </a:xfrm>
          <a:prstGeom prst="line">
            <a:avLst/>
          </a:prstGeom>
          <a:ln w="34925">
            <a:gradFill flip="none" rotWithShape="1">
              <a:gsLst>
                <a:gs pos="0">
                  <a:srgbClr val="F8A4D8"/>
                </a:gs>
                <a:gs pos="100000">
                  <a:srgbClr val="6C63FF"/>
                </a:gs>
              </a:gsLst>
              <a:lin ang="1080000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자유형 21">
            <a:extLst>
              <a:ext uri="{FF2B5EF4-FFF2-40B4-BE49-F238E27FC236}">
                <a16:creationId xmlns:a16="http://schemas.microsoft.com/office/drawing/2014/main" id="{31FED4EB-67AC-912C-E040-45CE5D787753}"/>
              </a:ext>
            </a:extLst>
          </p:cNvPr>
          <p:cNvSpPr/>
          <p:nvPr/>
        </p:nvSpPr>
        <p:spPr>
          <a:xfrm>
            <a:off x="856629" y="3573559"/>
            <a:ext cx="1881005" cy="2157409"/>
          </a:xfrm>
          <a:custGeom>
            <a:avLst/>
            <a:gdLst>
              <a:gd name="connsiteX0" fmla="*/ 501223 w 914400"/>
              <a:gd name="connsiteY0" fmla="*/ 0 h 1081521"/>
              <a:gd name="connsiteX1" fmla="*/ 594304 w 914400"/>
              <a:gd name="connsiteY1" fmla="*/ 167121 h 1081521"/>
              <a:gd name="connsiteX2" fmla="*/ 761997 w 914400"/>
              <a:gd name="connsiteY2" fmla="*/ 167121 h 1081521"/>
              <a:gd name="connsiteX3" fmla="*/ 914400 w 914400"/>
              <a:gd name="connsiteY3" fmla="*/ 319524 h 1081521"/>
              <a:gd name="connsiteX4" fmla="*/ 914400 w 914400"/>
              <a:gd name="connsiteY4" fmla="*/ 929118 h 1081521"/>
              <a:gd name="connsiteX5" fmla="*/ 761997 w 914400"/>
              <a:gd name="connsiteY5" fmla="*/ 1081521 h 1081521"/>
              <a:gd name="connsiteX6" fmla="*/ 152403 w 914400"/>
              <a:gd name="connsiteY6" fmla="*/ 1081521 h 1081521"/>
              <a:gd name="connsiteX7" fmla="*/ 0 w 914400"/>
              <a:gd name="connsiteY7" fmla="*/ 929118 h 1081521"/>
              <a:gd name="connsiteX8" fmla="*/ 0 w 914400"/>
              <a:gd name="connsiteY8" fmla="*/ 319524 h 1081521"/>
              <a:gd name="connsiteX9" fmla="*/ 152403 w 914400"/>
              <a:gd name="connsiteY9" fmla="*/ 167121 h 1081521"/>
              <a:gd name="connsiteX10" fmla="*/ 333981 w 914400"/>
              <a:gd name="connsiteY10" fmla="*/ 167121 h 1081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14400" h="1081521">
                <a:moveTo>
                  <a:pt x="501223" y="0"/>
                </a:moveTo>
                <a:lnTo>
                  <a:pt x="594304" y="167121"/>
                </a:lnTo>
                <a:lnTo>
                  <a:pt x="761997" y="167121"/>
                </a:lnTo>
                <a:cubicBezTo>
                  <a:pt x="846167" y="167121"/>
                  <a:pt x="914400" y="235354"/>
                  <a:pt x="914400" y="319524"/>
                </a:cubicBezTo>
                <a:lnTo>
                  <a:pt x="914400" y="929118"/>
                </a:lnTo>
                <a:cubicBezTo>
                  <a:pt x="914400" y="1013288"/>
                  <a:pt x="846167" y="1081521"/>
                  <a:pt x="761997" y="1081521"/>
                </a:cubicBezTo>
                <a:lnTo>
                  <a:pt x="152403" y="1081521"/>
                </a:lnTo>
                <a:cubicBezTo>
                  <a:pt x="68233" y="1081521"/>
                  <a:pt x="0" y="1013288"/>
                  <a:pt x="0" y="929118"/>
                </a:cubicBezTo>
                <a:lnTo>
                  <a:pt x="0" y="319524"/>
                </a:lnTo>
                <a:cubicBezTo>
                  <a:pt x="0" y="235354"/>
                  <a:pt x="68233" y="167121"/>
                  <a:pt x="152403" y="167121"/>
                </a:cubicBezTo>
                <a:lnTo>
                  <a:pt x="333981" y="16712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  <a:effectLst>
            <a:outerShdw blurRad="152400" dist="762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reesentation 5 Medium" pitchFamily="2" charset="-127"/>
              <a:ea typeface="Freesentation 5 Medium" pitchFamily="2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eesentation 5 Medium" pitchFamily="2" charset="-127"/>
                <a:ea typeface="Freesentation 5 Medium" pitchFamily="2" charset="-127"/>
                <a:cs typeface="+mn-cs"/>
              </a:rPr>
              <a:t>탐지</a:t>
            </a:r>
            <a:r>
              <a:rPr kumimoji="1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eesentation 5 Medium" pitchFamily="2" charset="-127"/>
                <a:ea typeface="Freesentation 5 Medium" pitchFamily="2" charset="-127"/>
                <a:cs typeface="+mn-cs"/>
              </a:rPr>
              <a:t>,</a:t>
            </a:r>
            <a:r>
              <a: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eesentation 5 Medium" pitchFamily="2" charset="-127"/>
                <a:ea typeface="Freesentation 5 Medium" pitchFamily="2" charset="-127"/>
                <a:cs typeface="+mn-cs"/>
              </a:rPr>
              <a:t> 인식 모델에 </a:t>
            </a:r>
            <a:endParaRPr kumimoji="1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reesentation 5 Medium" pitchFamily="2" charset="-127"/>
              <a:ea typeface="Freesentation 5 Medium" pitchFamily="2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eesentation 5 Medium" pitchFamily="2" charset="-127"/>
                <a:ea typeface="Freesentation 5 Medium" pitchFamily="2" charset="-127"/>
                <a:cs typeface="+mn-cs"/>
              </a:rPr>
              <a:t>대한 스터디</a:t>
            </a:r>
            <a:r>
              <a:rPr kumimoji="1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eesentation 5 Medium" pitchFamily="2" charset="-127"/>
                <a:ea typeface="Freesentation 5 Medium" pitchFamily="2" charset="-127"/>
                <a:cs typeface="+mn-cs"/>
              </a:rPr>
              <a:t>,</a:t>
            </a:r>
            <a:r>
              <a: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eesentation 5 Medium" pitchFamily="2" charset="-127"/>
                <a:ea typeface="Freesentation 5 Medium" pitchFamily="2" charset="-127"/>
                <a:cs typeface="+mn-cs"/>
              </a:rPr>
              <a:t> </a:t>
            </a:r>
            <a:endParaRPr kumimoji="1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reesentation 5 Medium" pitchFamily="2" charset="-127"/>
              <a:ea typeface="Freesentation 5 Medium" pitchFamily="2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eesentation 5 Medium" pitchFamily="2" charset="-127"/>
                <a:ea typeface="Freesentation 5 Medium" pitchFamily="2" charset="-127"/>
                <a:cs typeface="+mn-cs"/>
              </a:rPr>
              <a:t>독자적 모델 개발</a:t>
            </a:r>
          </a:p>
        </p:txBody>
      </p:sp>
      <p:sp>
        <p:nvSpPr>
          <p:cNvPr id="23" name="자유형 22">
            <a:extLst>
              <a:ext uri="{FF2B5EF4-FFF2-40B4-BE49-F238E27FC236}">
                <a16:creationId xmlns:a16="http://schemas.microsoft.com/office/drawing/2014/main" id="{C0553EE6-F750-646F-DF4E-DFD548C4FFA9}"/>
              </a:ext>
            </a:extLst>
          </p:cNvPr>
          <p:cNvSpPr/>
          <p:nvPr/>
        </p:nvSpPr>
        <p:spPr>
          <a:xfrm>
            <a:off x="2932343" y="3565644"/>
            <a:ext cx="1881005" cy="2157409"/>
          </a:xfrm>
          <a:custGeom>
            <a:avLst/>
            <a:gdLst>
              <a:gd name="connsiteX0" fmla="*/ 501223 w 914400"/>
              <a:gd name="connsiteY0" fmla="*/ 0 h 1081521"/>
              <a:gd name="connsiteX1" fmla="*/ 594304 w 914400"/>
              <a:gd name="connsiteY1" fmla="*/ 167121 h 1081521"/>
              <a:gd name="connsiteX2" fmla="*/ 761997 w 914400"/>
              <a:gd name="connsiteY2" fmla="*/ 167121 h 1081521"/>
              <a:gd name="connsiteX3" fmla="*/ 914400 w 914400"/>
              <a:gd name="connsiteY3" fmla="*/ 319524 h 1081521"/>
              <a:gd name="connsiteX4" fmla="*/ 914400 w 914400"/>
              <a:gd name="connsiteY4" fmla="*/ 929118 h 1081521"/>
              <a:gd name="connsiteX5" fmla="*/ 761997 w 914400"/>
              <a:gd name="connsiteY5" fmla="*/ 1081521 h 1081521"/>
              <a:gd name="connsiteX6" fmla="*/ 152403 w 914400"/>
              <a:gd name="connsiteY6" fmla="*/ 1081521 h 1081521"/>
              <a:gd name="connsiteX7" fmla="*/ 0 w 914400"/>
              <a:gd name="connsiteY7" fmla="*/ 929118 h 1081521"/>
              <a:gd name="connsiteX8" fmla="*/ 0 w 914400"/>
              <a:gd name="connsiteY8" fmla="*/ 319524 h 1081521"/>
              <a:gd name="connsiteX9" fmla="*/ 152403 w 914400"/>
              <a:gd name="connsiteY9" fmla="*/ 167121 h 1081521"/>
              <a:gd name="connsiteX10" fmla="*/ 333981 w 914400"/>
              <a:gd name="connsiteY10" fmla="*/ 167121 h 1081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14400" h="1081521">
                <a:moveTo>
                  <a:pt x="501223" y="0"/>
                </a:moveTo>
                <a:lnTo>
                  <a:pt x="594304" y="167121"/>
                </a:lnTo>
                <a:lnTo>
                  <a:pt x="761997" y="167121"/>
                </a:lnTo>
                <a:cubicBezTo>
                  <a:pt x="846167" y="167121"/>
                  <a:pt x="914400" y="235354"/>
                  <a:pt x="914400" y="319524"/>
                </a:cubicBezTo>
                <a:lnTo>
                  <a:pt x="914400" y="929118"/>
                </a:lnTo>
                <a:cubicBezTo>
                  <a:pt x="914400" y="1013288"/>
                  <a:pt x="846167" y="1081521"/>
                  <a:pt x="761997" y="1081521"/>
                </a:cubicBezTo>
                <a:lnTo>
                  <a:pt x="152403" y="1081521"/>
                </a:lnTo>
                <a:cubicBezTo>
                  <a:pt x="68233" y="1081521"/>
                  <a:pt x="0" y="1013288"/>
                  <a:pt x="0" y="929118"/>
                </a:cubicBezTo>
                <a:lnTo>
                  <a:pt x="0" y="319524"/>
                </a:lnTo>
                <a:cubicBezTo>
                  <a:pt x="0" y="235354"/>
                  <a:pt x="68233" y="167121"/>
                  <a:pt x="152403" y="167121"/>
                </a:cubicBezTo>
                <a:lnTo>
                  <a:pt x="333981" y="16712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  <a:effectLst>
            <a:outerShdw blurRad="152400" dist="762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reesentation 5 Medium" pitchFamily="2" charset="-127"/>
              <a:ea typeface="Freesentation 5 Medium" pitchFamily="2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eesentation 5 Medium" pitchFamily="2" charset="-127"/>
                <a:ea typeface="Freesentation 5 Medium" pitchFamily="2" charset="-127"/>
                <a:cs typeface="+mn-cs"/>
              </a:rPr>
              <a:t>모델 성능 향상 개발</a:t>
            </a:r>
          </a:p>
        </p:txBody>
      </p:sp>
      <p:sp>
        <p:nvSpPr>
          <p:cNvPr id="24" name="자유형 23">
            <a:extLst>
              <a:ext uri="{FF2B5EF4-FFF2-40B4-BE49-F238E27FC236}">
                <a16:creationId xmlns:a16="http://schemas.microsoft.com/office/drawing/2014/main" id="{B853EF42-F1E9-9BB7-8695-7F34C607EAF0}"/>
              </a:ext>
            </a:extLst>
          </p:cNvPr>
          <p:cNvSpPr/>
          <p:nvPr/>
        </p:nvSpPr>
        <p:spPr>
          <a:xfrm>
            <a:off x="5043235" y="3573559"/>
            <a:ext cx="1881005" cy="2157409"/>
          </a:xfrm>
          <a:custGeom>
            <a:avLst/>
            <a:gdLst>
              <a:gd name="connsiteX0" fmla="*/ 501223 w 914400"/>
              <a:gd name="connsiteY0" fmla="*/ 0 h 1081521"/>
              <a:gd name="connsiteX1" fmla="*/ 594304 w 914400"/>
              <a:gd name="connsiteY1" fmla="*/ 167121 h 1081521"/>
              <a:gd name="connsiteX2" fmla="*/ 761997 w 914400"/>
              <a:gd name="connsiteY2" fmla="*/ 167121 h 1081521"/>
              <a:gd name="connsiteX3" fmla="*/ 914400 w 914400"/>
              <a:gd name="connsiteY3" fmla="*/ 319524 h 1081521"/>
              <a:gd name="connsiteX4" fmla="*/ 914400 w 914400"/>
              <a:gd name="connsiteY4" fmla="*/ 929118 h 1081521"/>
              <a:gd name="connsiteX5" fmla="*/ 761997 w 914400"/>
              <a:gd name="connsiteY5" fmla="*/ 1081521 h 1081521"/>
              <a:gd name="connsiteX6" fmla="*/ 152403 w 914400"/>
              <a:gd name="connsiteY6" fmla="*/ 1081521 h 1081521"/>
              <a:gd name="connsiteX7" fmla="*/ 0 w 914400"/>
              <a:gd name="connsiteY7" fmla="*/ 929118 h 1081521"/>
              <a:gd name="connsiteX8" fmla="*/ 0 w 914400"/>
              <a:gd name="connsiteY8" fmla="*/ 319524 h 1081521"/>
              <a:gd name="connsiteX9" fmla="*/ 152403 w 914400"/>
              <a:gd name="connsiteY9" fmla="*/ 167121 h 1081521"/>
              <a:gd name="connsiteX10" fmla="*/ 333981 w 914400"/>
              <a:gd name="connsiteY10" fmla="*/ 167121 h 1081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14400" h="1081521">
                <a:moveTo>
                  <a:pt x="501223" y="0"/>
                </a:moveTo>
                <a:lnTo>
                  <a:pt x="594304" y="167121"/>
                </a:lnTo>
                <a:lnTo>
                  <a:pt x="761997" y="167121"/>
                </a:lnTo>
                <a:cubicBezTo>
                  <a:pt x="846167" y="167121"/>
                  <a:pt x="914400" y="235354"/>
                  <a:pt x="914400" y="319524"/>
                </a:cubicBezTo>
                <a:lnTo>
                  <a:pt x="914400" y="929118"/>
                </a:lnTo>
                <a:cubicBezTo>
                  <a:pt x="914400" y="1013288"/>
                  <a:pt x="846167" y="1081521"/>
                  <a:pt x="761997" y="1081521"/>
                </a:cubicBezTo>
                <a:lnTo>
                  <a:pt x="152403" y="1081521"/>
                </a:lnTo>
                <a:cubicBezTo>
                  <a:pt x="68233" y="1081521"/>
                  <a:pt x="0" y="1013288"/>
                  <a:pt x="0" y="929118"/>
                </a:cubicBezTo>
                <a:lnTo>
                  <a:pt x="0" y="319524"/>
                </a:lnTo>
                <a:cubicBezTo>
                  <a:pt x="0" y="235354"/>
                  <a:pt x="68233" y="167121"/>
                  <a:pt x="152403" y="167121"/>
                </a:cubicBezTo>
                <a:lnTo>
                  <a:pt x="333981" y="16712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  <a:effectLst>
            <a:outerShdw blurRad="152400" dist="762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reesentation 5 Medium" pitchFamily="2" charset="-127"/>
              <a:ea typeface="Freesentation 5 Medium" pitchFamily="2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eesentation 5 Medium" pitchFamily="2" charset="-127"/>
                <a:ea typeface="Freesentation 5 Medium" pitchFamily="2" charset="-127"/>
                <a:cs typeface="+mn-cs"/>
              </a:rPr>
              <a:t>프로그램과 모델 접목 및 프로그램 완성</a:t>
            </a:r>
            <a:endParaRPr kumimoji="1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reesentation 5 Medium" pitchFamily="2" charset="-127"/>
              <a:ea typeface="Freesentation 5 Medium" pitchFamily="2" charset="-127"/>
              <a:cs typeface="+mn-cs"/>
            </a:endParaRPr>
          </a:p>
        </p:txBody>
      </p:sp>
      <p:sp>
        <p:nvSpPr>
          <p:cNvPr id="25" name="자유형 24">
            <a:extLst>
              <a:ext uri="{FF2B5EF4-FFF2-40B4-BE49-F238E27FC236}">
                <a16:creationId xmlns:a16="http://schemas.microsoft.com/office/drawing/2014/main" id="{9F6F632F-A901-24E8-7A0D-06667512517A}"/>
              </a:ext>
            </a:extLst>
          </p:cNvPr>
          <p:cNvSpPr/>
          <p:nvPr/>
        </p:nvSpPr>
        <p:spPr>
          <a:xfrm>
            <a:off x="9246694" y="3573559"/>
            <a:ext cx="1881005" cy="2157409"/>
          </a:xfrm>
          <a:custGeom>
            <a:avLst/>
            <a:gdLst>
              <a:gd name="connsiteX0" fmla="*/ 501223 w 914400"/>
              <a:gd name="connsiteY0" fmla="*/ 0 h 1081521"/>
              <a:gd name="connsiteX1" fmla="*/ 594304 w 914400"/>
              <a:gd name="connsiteY1" fmla="*/ 167121 h 1081521"/>
              <a:gd name="connsiteX2" fmla="*/ 761997 w 914400"/>
              <a:gd name="connsiteY2" fmla="*/ 167121 h 1081521"/>
              <a:gd name="connsiteX3" fmla="*/ 914400 w 914400"/>
              <a:gd name="connsiteY3" fmla="*/ 319524 h 1081521"/>
              <a:gd name="connsiteX4" fmla="*/ 914400 w 914400"/>
              <a:gd name="connsiteY4" fmla="*/ 929118 h 1081521"/>
              <a:gd name="connsiteX5" fmla="*/ 761997 w 914400"/>
              <a:gd name="connsiteY5" fmla="*/ 1081521 h 1081521"/>
              <a:gd name="connsiteX6" fmla="*/ 152403 w 914400"/>
              <a:gd name="connsiteY6" fmla="*/ 1081521 h 1081521"/>
              <a:gd name="connsiteX7" fmla="*/ 0 w 914400"/>
              <a:gd name="connsiteY7" fmla="*/ 929118 h 1081521"/>
              <a:gd name="connsiteX8" fmla="*/ 0 w 914400"/>
              <a:gd name="connsiteY8" fmla="*/ 319524 h 1081521"/>
              <a:gd name="connsiteX9" fmla="*/ 152403 w 914400"/>
              <a:gd name="connsiteY9" fmla="*/ 167121 h 1081521"/>
              <a:gd name="connsiteX10" fmla="*/ 333981 w 914400"/>
              <a:gd name="connsiteY10" fmla="*/ 167121 h 1081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14400" h="1081521">
                <a:moveTo>
                  <a:pt x="501223" y="0"/>
                </a:moveTo>
                <a:lnTo>
                  <a:pt x="594304" y="167121"/>
                </a:lnTo>
                <a:lnTo>
                  <a:pt x="761997" y="167121"/>
                </a:lnTo>
                <a:cubicBezTo>
                  <a:pt x="846167" y="167121"/>
                  <a:pt x="914400" y="235354"/>
                  <a:pt x="914400" y="319524"/>
                </a:cubicBezTo>
                <a:lnTo>
                  <a:pt x="914400" y="929118"/>
                </a:lnTo>
                <a:cubicBezTo>
                  <a:pt x="914400" y="1013288"/>
                  <a:pt x="846167" y="1081521"/>
                  <a:pt x="761997" y="1081521"/>
                </a:cubicBezTo>
                <a:lnTo>
                  <a:pt x="152403" y="1081521"/>
                </a:lnTo>
                <a:cubicBezTo>
                  <a:pt x="68233" y="1081521"/>
                  <a:pt x="0" y="1013288"/>
                  <a:pt x="0" y="929118"/>
                </a:cubicBezTo>
                <a:lnTo>
                  <a:pt x="0" y="319524"/>
                </a:lnTo>
                <a:cubicBezTo>
                  <a:pt x="0" y="235354"/>
                  <a:pt x="68233" y="167121"/>
                  <a:pt x="152403" y="167121"/>
                </a:cubicBezTo>
                <a:lnTo>
                  <a:pt x="333981" y="16712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  <a:effectLst>
            <a:outerShdw blurRad="152400" dist="762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reesentation 5 Medium" pitchFamily="2" charset="-127"/>
              <a:ea typeface="Freesentation 5 Medium" pitchFamily="2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reesentation 5 Medium" pitchFamily="2" charset="-127"/>
              <a:ea typeface="Freesentation 5 Medium" pitchFamily="2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eesentation 5 Medium" pitchFamily="2" charset="-127"/>
                <a:ea typeface="Freesentation 5 Medium" pitchFamily="2" charset="-127"/>
                <a:cs typeface="+mn-cs"/>
              </a:rPr>
              <a:t>github</a:t>
            </a:r>
            <a:r>
              <a:rPr kumimoji="1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eesentation 5 Medium" pitchFamily="2" charset="-127"/>
                <a:ea typeface="Freesentation 5 Medium" pitchFamily="2" charset="-127"/>
                <a:cs typeface="+mn-cs"/>
              </a:rPr>
              <a:t>을 통해 배포</a:t>
            </a:r>
            <a:r>
              <a:rPr kumimoji="1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eesentation 5 Medium" pitchFamily="2" charset="-127"/>
                <a:ea typeface="Freesentation 5 Medium" pitchFamily="2" charset="-127"/>
                <a:cs typeface="+mn-cs"/>
              </a:rPr>
              <a:t>,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eesentation 5 Medium" pitchFamily="2" charset="-127"/>
                <a:ea typeface="Freesentation 5 Medium" pitchFamily="2" charset="-127"/>
                <a:cs typeface="+mn-cs"/>
              </a:rPr>
              <a:t>경진대회 출품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DE21176-89C7-87CA-9998-15BEAD2A1305}"/>
              </a:ext>
            </a:extLst>
          </p:cNvPr>
          <p:cNvSpPr txBox="1"/>
          <p:nvPr/>
        </p:nvSpPr>
        <p:spPr>
          <a:xfrm>
            <a:off x="1456524" y="2616755"/>
            <a:ext cx="9622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6C63FF"/>
                </a:solidFill>
                <a:effectLst/>
                <a:uLnTx/>
                <a:uFillTx/>
                <a:latin typeface="Freesentation 7 Bold" pitchFamily="2" charset="-127"/>
                <a:ea typeface="Freesentation 7 Bold" pitchFamily="2" charset="-127"/>
                <a:cs typeface="+mn-cs"/>
              </a:rPr>
              <a:t>여름방학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4334107-9AD1-4380-6709-3B5DE149DA7F}"/>
              </a:ext>
            </a:extLst>
          </p:cNvPr>
          <p:cNvSpPr txBox="1"/>
          <p:nvPr/>
        </p:nvSpPr>
        <p:spPr>
          <a:xfrm>
            <a:off x="3763166" y="2613000"/>
            <a:ext cx="5286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6C63FF"/>
                </a:solidFill>
                <a:effectLst/>
                <a:uLnTx/>
                <a:uFillTx/>
                <a:latin typeface="Freesentation 7 Bold" pitchFamily="2" charset="-127"/>
                <a:ea typeface="Freesentation 7 Bold" pitchFamily="2" charset="-127"/>
                <a:cs typeface="+mn-cs"/>
              </a:rPr>
              <a:t>9</a:t>
            </a:r>
            <a:r>
              <a:rPr kumimoji="1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6C63FF"/>
                </a:solidFill>
                <a:effectLst/>
                <a:uLnTx/>
                <a:uFillTx/>
                <a:latin typeface="Freesentation 7 Bold" pitchFamily="2" charset="-127"/>
                <a:ea typeface="Freesentation 7 Bold" pitchFamily="2" charset="-127"/>
                <a:cs typeface="+mn-cs"/>
              </a:rPr>
              <a:t>월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B554167-AB65-8F71-DBAD-85CD9C638A3C}"/>
              </a:ext>
            </a:extLst>
          </p:cNvPr>
          <p:cNvSpPr txBox="1"/>
          <p:nvPr/>
        </p:nvSpPr>
        <p:spPr>
          <a:xfrm>
            <a:off x="7861851" y="2613000"/>
            <a:ext cx="6726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6C63FF"/>
                </a:solidFill>
                <a:effectLst/>
                <a:uLnTx/>
                <a:uFillTx/>
                <a:latin typeface="Freesentation 7 Bold" pitchFamily="2" charset="-127"/>
                <a:ea typeface="Freesentation 7 Bold" pitchFamily="2" charset="-127"/>
                <a:cs typeface="+mn-cs"/>
              </a:rPr>
              <a:t>11</a:t>
            </a:r>
            <a:r>
              <a:rPr kumimoji="1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6C63FF"/>
                </a:solidFill>
                <a:effectLst/>
                <a:uLnTx/>
                <a:uFillTx/>
                <a:latin typeface="Freesentation 7 Bold" pitchFamily="2" charset="-127"/>
                <a:ea typeface="Freesentation 7 Bold" pitchFamily="2" charset="-127"/>
                <a:cs typeface="+mn-cs"/>
              </a:rPr>
              <a:t>월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8B7DE22-9DC0-B984-D576-310D1D564C89}"/>
              </a:ext>
            </a:extLst>
          </p:cNvPr>
          <p:cNvSpPr txBox="1"/>
          <p:nvPr/>
        </p:nvSpPr>
        <p:spPr>
          <a:xfrm>
            <a:off x="5750963" y="2613000"/>
            <a:ext cx="6726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6C63FF"/>
                </a:solidFill>
                <a:effectLst/>
                <a:uLnTx/>
                <a:uFillTx/>
                <a:latin typeface="Freesentation 7 Bold" pitchFamily="2" charset="-127"/>
                <a:ea typeface="Freesentation 7 Bold" pitchFamily="2" charset="-127"/>
                <a:cs typeface="+mn-cs"/>
              </a:rPr>
              <a:t>10</a:t>
            </a:r>
            <a:r>
              <a:rPr kumimoji="1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6C63FF"/>
                </a:solidFill>
                <a:effectLst/>
                <a:uLnTx/>
                <a:uFillTx/>
                <a:latin typeface="Freesentation 7 Bold" pitchFamily="2" charset="-127"/>
                <a:ea typeface="Freesentation 7 Bold" pitchFamily="2" charset="-127"/>
                <a:cs typeface="+mn-cs"/>
              </a:rPr>
              <a:t>월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626D946-B865-5EDC-EBAA-0F835AE5A6EE}"/>
              </a:ext>
            </a:extLst>
          </p:cNvPr>
          <p:cNvSpPr txBox="1"/>
          <p:nvPr/>
        </p:nvSpPr>
        <p:spPr>
          <a:xfrm>
            <a:off x="9930235" y="2607137"/>
            <a:ext cx="6726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6C63FF"/>
                </a:solidFill>
                <a:effectLst/>
                <a:uLnTx/>
                <a:uFillTx/>
                <a:latin typeface="Freesentation 7 Bold" pitchFamily="2" charset="-127"/>
                <a:ea typeface="Freesentation 7 Bold" pitchFamily="2" charset="-127"/>
                <a:cs typeface="+mn-cs"/>
              </a:rPr>
              <a:t>12</a:t>
            </a:r>
            <a:r>
              <a:rPr kumimoji="1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6C63FF"/>
                </a:solidFill>
                <a:effectLst/>
                <a:uLnTx/>
                <a:uFillTx/>
                <a:latin typeface="Freesentation 7 Bold" pitchFamily="2" charset="-127"/>
                <a:ea typeface="Freesentation 7 Bold" pitchFamily="2" charset="-127"/>
                <a:cs typeface="+mn-cs"/>
              </a:rPr>
              <a:t>월</a:t>
            </a:r>
          </a:p>
        </p:txBody>
      </p:sp>
      <p:sp>
        <p:nvSpPr>
          <p:cNvPr id="38" name="자유형 37">
            <a:extLst>
              <a:ext uri="{FF2B5EF4-FFF2-40B4-BE49-F238E27FC236}">
                <a16:creationId xmlns:a16="http://schemas.microsoft.com/office/drawing/2014/main" id="{04F05320-E2EA-9B32-23DE-49EA2FF93161}"/>
              </a:ext>
            </a:extLst>
          </p:cNvPr>
          <p:cNvSpPr/>
          <p:nvPr/>
        </p:nvSpPr>
        <p:spPr>
          <a:xfrm>
            <a:off x="7167167" y="3573559"/>
            <a:ext cx="1881005" cy="2157409"/>
          </a:xfrm>
          <a:custGeom>
            <a:avLst/>
            <a:gdLst>
              <a:gd name="connsiteX0" fmla="*/ 501223 w 914400"/>
              <a:gd name="connsiteY0" fmla="*/ 0 h 1081521"/>
              <a:gd name="connsiteX1" fmla="*/ 594304 w 914400"/>
              <a:gd name="connsiteY1" fmla="*/ 167121 h 1081521"/>
              <a:gd name="connsiteX2" fmla="*/ 761997 w 914400"/>
              <a:gd name="connsiteY2" fmla="*/ 167121 h 1081521"/>
              <a:gd name="connsiteX3" fmla="*/ 914400 w 914400"/>
              <a:gd name="connsiteY3" fmla="*/ 319524 h 1081521"/>
              <a:gd name="connsiteX4" fmla="*/ 914400 w 914400"/>
              <a:gd name="connsiteY4" fmla="*/ 929118 h 1081521"/>
              <a:gd name="connsiteX5" fmla="*/ 761997 w 914400"/>
              <a:gd name="connsiteY5" fmla="*/ 1081521 h 1081521"/>
              <a:gd name="connsiteX6" fmla="*/ 152403 w 914400"/>
              <a:gd name="connsiteY6" fmla="*/ 1081521 h 1081521"/>
              <a:gd name="connsiteX7" fmla="*/ 0 w 914400"/>
              <a:gd name="connsiteY7" fmla="*/ 929118 h 1081521"/>
              <a:gd name="connsiteX8" fmla="*/ 0 w 914400"/>
              <a:gd name="connsiteY8" fmla="*/ 319524 h 1081521"/>
              <a:gd name="connsiteX9" fmla="*/ 152403 w 914400"/>
              <a:gd name="connsiteY9" fmla="*/ 167121 h 1081521"/>
              <a:gd name="connsiteX10" fmla="*/ 333981 w 914400"/>
              <a:gd name="connsiteY10" fmla="*/ 167121 h 1081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14400" h="1081521">
                <a:moveTo>
                  <a:pt x="501223" y="0"/>
                </a:moveTo>
                <a:lnTo>
                  <a:pt x="594304" y="167121"/>
                </a:lnTo>
                <a:lnTo>
                  <a:pt x="761997" y="167121"/>
                </a:lnTo>
                <a:cubicBezTo>
                  <a:pt x="846167" y="167121"/>
                  <a:pt x="914400" y="235354"/>
                  <a:pt x="914400" y="319524"/>
                </a:cubicBezTo>
                <a:lnTo>
                  <a:pt x="914400" y="929118"/>
                </a:lnTo>
                <a:cubicBezTo>
                  <a:pt x="914400" y="1013288"/>
                  <a:pt x="846167" y="1081521"/>
                  <a:pt x="761997" y="1081521"/>
                </a:cubicBezTo>
                <a:lnTo>
                  <a:pt x="152403" y="1081521"/>
                </a:lnTo>
                <a:cubicBezTo>
                  <a:pt x="68233" y="1081521"/>
                  <a:pt x="0" y="1013288"/>
                  <a:pt x="0" y="929118"/>
                </a:cubicBezTo>
                <a:lnTo>
                  <a:pt x="0" y="319524"/>
                </a:lnTo>
                <a:cubicBezTo>
                  <a:pt x="0" y="235354"/>
                  <a:pt x="68233" y="167121"/>
                  <a:pt x="152403" y="167121"/>
                </a:cubicBezTo>
                <a:lnTo>
                  <a:pt x="333981" y="16712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  <a:effectLst>
            <a:outerShdw blurRad="152400" dist="762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reesentation 5 Medium" pitchFamily="2" charset="-127"/>
              <a:ea typeface="Freesentation 5 Medium" pitchFamily="2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eesentation 5 Medium" pitchFamily="2" charset="-127"/>
                <a:ea typeface="Freesentation 5 Medium" pitchFamily="2" charset="-127"/>
                <a:cs typeface="+mn-cs"/>
              </a:rPr>
              <a:t>프로젝트 제출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9CEE142-5537-BC0B-AD96-5B5B323B1588}"/>
              </a:ext>
            </a:extLst>
          </p:cNvPr>
          <p:cNvSpPr txBox="1"/>
          <p:nvPr/>
        </p:nvSpPr>
        <p:spPr>
          <a:xfrm>
            <a:off x="11366090" y="6444424"/>
            <a:ext cx="825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>
                <a:latin typeface="Freesentation 4 Regular" pitchFamily="2" charset="-127"/>
                <a:ea typeface="Freesentation 4 Regular" pitchFamily="2" charset="-127"/>
              </a:rPr>
              <a:t>18/19</a:t>
            </a:r>
            <a:endParaRPr kumimoji="1" lang="ko-KR" altLang="en-US" dirty="0">
              <a:latin typeface="Freesentation 4 Regular" pitchFamily="2" charset="-127"/>
              <a:ea typeface="Freesentation 4 Regular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7625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1A55AEC-2D85-20D6-762C-D5747F7028C5}"/>
              </a:ext>
            </a:extLst>
          </p:cNvPr>
          <p:cNvSpPr txBox="1"/>
          <p:nvPr/>
        </p:nvSpPr>
        <p:spPr>
          <a:xfrm>
            <a:off x="991030" y="831890"/>
            <a:ext cx="20116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dirty="0">
                <a:solidFill>
                  <a:srgbClr val="6C63FF"/>
                </a:solidFill>
                <a:latin typeface="Freesentation 4 Regular" pitchFamily="2" charset="-127"/>
                <a:ea typeface="Freesentation 4 Regular" pitchFamily="2" charset="-127"/>
              </a:rPr>
              <a:t>차량 </a:t>
            </a:r>
            <a:r>
              <a:rPr kumimoji="1" lang="en-US" altLang="ko-KR" sz="2000" dirty="0">
                <a:solidFill>
                  <a:srgbClr val="6C63FF"/>
                </a:solidFill>
                <a:latin typeface="Freesentation 4 Regular" pitchFamily="2" charset="-127"/>
                <a:ea typeface="Freesentation 4 Regular" pitchFamily="2" charset="-127"/>
              </a:rPr>
              <a:t>OCR </a:t>
            </a:r>
            <a:r>
              <a:rPr kumimoji="1" lang="ko-KR" altLang="en-US" sz="2000" dirty="0">
                <a:solidFill>
                  <a:srgbClr val="6C63FF"/>
                </a:solidFill>
                <a:latin typeface="Freesentation 4 Regular" pitchFamily="2" charset="-127"/>
                <a:ea typeface="Freesentation 4 Regular" pitchFamily="2" charset="-127"/>
              </a:rPr>
              <a:t>프로그램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91B88B-7E92-00EC-CC5F-51DABBC69FCF}"/>
              </a:ext>
            </a:extLst>
          </p:cNvPr>
          <p:cNvSpPr txBox="1"/>
          <p:nvPr/>
        </p:nvSpPr>
        <p:spPr>
          <a:xfrm>
            <a:off x="991030" y="1031945"/>
            <a:ext cx="263347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6600" b="1" dirty="0">
                <a:solidFill>
                  <a:srgbClr val="5A6170"/>
                </a:solidFill>
                <a:latin typeface="Freesentation 9 Black" pitchFamily="2" charset="-127"/>
                <a:ea typeface="Freesentation 9 Black" pitchFamily="2" charset="-127"/>
              </a:rPr>
              <a:t>INDEX</a:t>
            </a:r>
            <a:endParaRPr kumimoji="1" lang="ko-KR" altLang="en-US" sz="6600" b="1" dirty="0">
              <a:solidFill>
                <a:srgbClr val="5A6170"/>
              </a:solidFill>
              <a:latin typeface="Freesentation 9 Black" pitchFamily="2" charset="-127"/>
              <a:ea typeface="Freesentation 9 Black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2BF744D-AC17-0DBE-DC44-FAA4B869A161}"/>
              </a:ext>
            </a:extLst>
          </p:cNvPr>
          <p:cNvSpPr/>
          <p:nvPr/>
        </p:nvSpPr>
        <p:spPr>
          <a:xfrm>
            <a:off x="1077295" y="737082"/>
            <a:ext cx="658368" cy="94808"/>
          </a:xfrm>
          <a:prstGeom prst="rect">
            <a:avLst/>
          </a:prstGeom>
          <a:solidFill>
            <a:srgbClr val="6C63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69ADF339-18FF-7293-99A7-D9E7CB2C8724}"/>
              </a:ext>
            </a:extLst>
          </p:cNvPr>
          <p:cNvGrpSpPr/>
          <p:nvPr/>
        </p:nvGrpSpPr>
        <p:grpSpPr>
          <a:xfrm>
            <a:off x="1064080" y="4070659"/>
            <a:ext cx="471486" cy="369332"/>
            <a:chOff x="924406" y="2471813"/>
            <a:chExt cx="471486" cy="369332"/>
          </a:xfrm>
        </p:grpSpPr>
        <p:sp>
          <p:nvSpPr>
            <p:cNvPr id="4" name="모서리가 둥근 직사각형 3">
              <a:extLst>
                <a:ext uri="{FF2B5EF4-FFF2-40B4-BE49-F238E27FC236}">
                  <a16:creationId xmlns:a16="http://schemas.microsoft.com/office/drawing/2014/main" id="{26F4EDB0-F4FF-C503-F2C3-3901E692EB30}"/>
                </a:ext>
              </a:extLst>
            </p:cNvPr>
            <p:cNvSpPr/>
            <p:nvPr/>
          </p:nvSpPr>
          <p:spPr>
            <a:xfrm>
              <a:off x="965861" y="2481145"/>
              <a:ext cx="360000" cy="360000"/>
            </a:xfrm>
            <a:prstGeom prst="roundRect">
              <a:avLst/>
            </a:prstGeom>
            <a:solidFill>
              <a:srgbClr val="6C63FF"/>
            </a:solidFill>
            <a:ln>
              <a:noFill/>
            </a:ln>
            <a:effectLst>
              <a:outerShdw blurRad="152400" dist="76200" dir="2700000" algn="tl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6CCF218-553F-B5A9-0E58-ED5EC7B543CC}"/>
                </a:ext>
              </a:extLst>
            </p:cNvPr>
            <p:cNvSpPr txBox="1"/>
            <p:nvPr/>
          </p:nvSpPr>
          <p:spPr>
            <a:xfrm>
              <a:off x="924406" y="2471813"/>
              <a:ext cx="4714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b="1" dirty="0">
                  <a:solidFill>
                    <a:schemeClr val="bg1"/>
                  </a:solidFill>
                  <a:latin typeface="Freesentation 7 Bold" pitchFamily="2" charset="-127"/>
                  <a:ea typeface="Freesentation 7 Bold" pitchFamily="2" charset="-127"/>
                </a:rPr>
                <a:t>02</a:t>
              </a:r>
              <a:endParaRPr kumimoji="1" lang="ko-KR" altLang="en-US" b="1" dirty="0">
                <a:solidFill>
                  <a:schemeClr val="bg1"/>
                </a:solidFill>
                <a:latin typeface="Freesentation 7 Bold" pitchFamily="2" charset="-127"/>
                <a:ea typeface="Freesentation 7 Bold" pitchFamily="2" charset="-127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8A79A50A-1A80-31C1-FF0D-D9B7369ED456}"/>
              </a:ext>
            </a:extLst>
          </p:cNvPr>
          <p:cNvGrpSpPr/>
          <p:nvPr/>
        </p:nvGrpSpPr>
        <p:grpSpPr>
          <a:xfrm>
            <a:off x="1065928" y="2688275"/>
            <a:ext cx="471486" cy="369332"/>
            <a:chOff x="938694" y="2471813"/>
            <a:chExt cx="471486" cy="369332"/>
          </a:xfrm>
        </p:grpSpPr>
        <p:sp>
          <p:nvSpPr>
            <p:cNvPr id="13" name="모서리가 둥근 직사각형 12">
              <a:extLst>
                <a:ext uri="{FF2B5EF4-FFF2-40B4-BE49-F238E27FC236}">
                  <a16:creationId xmlns:a16="http://schemas.microsoft.com/office/drawing/2014/main" id="{FA39A36B-96E7-24B6-E753-E78DF60EE632}"/>
                </a:ext>
              </a:extLst>
            </p:cNvPr>
            <p:cNvSpPr/>
            <p:nvPr/>
          </p:nvSpPr>
          <p:spPr>
            <a:xfrm>
              <a:off x="965861" y="2481145"/>
              <a:ext cx="360000" cy="360000"/>
            </a:xfrm>
            <a:prstGeom prst="roundRect">
              <a:avLst/>
            </a:prstGeom>
            <a:solidFill>
              <a:srgbClr val="6C63FF"/>
            </a:solidFill>
            <a:ln>
              <a:noFill/>
            </a:ln>
            <a:effectLst>
              <a:outerShdw blurRad="152400" dist="76200" dir="2700000" algn="tl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4AB973A-FDFB-C9FE-AEE8-463DDBF331B2}"/>
                </a:ext>
              </a:extLst>
            </p:cNvPr>
            <p:cNvSpPr txBox="1"/>
            <p:nvPr/>
          </p:nvSpPr>
          <p:spPr>
            <a:xfrm>
              <a:off x="938694" y="2471813"/>
              <a:ext cx="4714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b="1" dirty="0">
                  <a:solidFill>
                    <a:schemeClr val="bg1"/>
                  </a:solidFill>
                  <a:latin typeface="Freesentation 7 Bold" pitchFamily="2" charset="-127"/>
                  <a:ea typeface="Freesentation 7 Bold" pitchFamily="2" charset="-127"/>
                </a:rPr>
                <a:t>01</a:t>
              </a:r>
              <a:endParaRPr kumimoji="1" lang="ko-KR" altLang="en-US" b="1" dirty="0">
                <a:solidFill>
                  <a:schemeClr val="bg1"/>
                </a:solidFill>
                <a:latin typeface="Freesentation 7 Bold" pitchFamily="2" charset="-127"/>
                <a:ea typeface="Freesentation 7 Bold" pitchFamily="2" charset="-127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529CF51-490C-0B7C-8391-65022A601A0E}"/>
              </a:ext>
            </a:extLst>
          </p:cNvPr>
          <p:cNvGrpSpPr/>
          <p:nvPr/>
        </p:nvGrpSpPr>
        <p:grpSpPr>
          <a:xfrm>
            <a:off x="1065491" y="5520468"/>
            <a:ext cx="471486" cy="369332"/>
            <a:chOff x="924406" y="2471813"/>
            <a:chExt cx="471486" cy="369332"/>
          </a:xfrm>
        </p:grpSpPr>
        <p:sp>
          <p:nvSpPr>
            <p:cNvPr id="16" name="모서리가 둥근 직사각형 15">
              <a:extLst>
                <a:ext uri="{FF2B5EF4-FFF2-40B4-BE49-F238E27FC236}">
                  <a16:creationId xmlns:a16="http://schemas.microsoft.com/office/drawing/2014/main" id="{D39E7842-55C4-752B-CD7A-AEA7D31B537A}"/>
                </a:ext>
              </a:extLst>
            </p:cNvPr>
            <p:cNvSpPr/>
            <p:nvPr/>
          </p:nvSpPr>
          <p:spPr>
            <a:xfrm>
              <a:off x="965861" y="2481145"/>
              <a:ext cx="360000" cy="360000"/>
            </a:xfrm>
            <a:prstGeom prst="roundRect">
              <a:avLst/>
            </a:prstGeom>
            <a:solidFill>
              <a:srgbClr val="6C63FF"/>
            </a:solidFill>
            <a:ln>
              <a:noFill/>
            </a:ln>
            <a:effectLst>
              <a:outerShdw blurRad="152400" dist="76200" dir="2700000" algn="tl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B4AAF0B-3093-F503-2A94-EE8AA24A844B}"/>
                </a:ext>
              </a:extLst>
            </p:cNvPr>
            <p:cNvSpPr txBox="1"/>
            <p:nvPr/>
          </p:nvSpPr>
          <p:spPr>
            <a:xfrm>
              <a:off x="924406" y="2471813"/>
              <a:ext cx="4714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b="1" dirty="0">
                  <a:solidFill>
                    <a:schemeClr val="bg1"/>
                  </a:solidFill>
                  <a:latin typeface="Freesentation 7 Bold" pitchFamily="2" charset="-127"/>
                  <a:ea typeface="Freesentation 7 Bold" pitchFamily="2" charset="-127"/>
                </a:rPr>
                <a:t>03</a:t>
              </a:r>
              <a:endParaRPr kumimoji="1" lang="ko-KR" altLang="en-US" b="1" dirty="0">
                <a:solidFill>
                  <a:schemeClr val="bg1"/>
                </a:solidFill>
                <a:latin typeface="Freesentation 7 Bold" pitchFamily="2" charset="-127"/>
                <a:ea typeface="Freesentation 7 Bold" pitchFamily="2" charset="-127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F9B5F75C-19E3-AA35-3D62-412E5B67406E}"/>
              </a:ext>
            </a:extLst>
          </p:cNvPr>
          <p:cNvSpPr txBox="1"/>
          <p:nvPr/>
        </p:nvSpPr>
        <p:spPr>
          <a:xfrm>
            <a:off x="1479821" y="2681708"/>
            <a:ext cx="26019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ko-KR" sz="2400" b="1" dirty="0">
                <a:latin typeface="Freesentation 7 Bold" pitchFamily="2" charset="-127"/>
                <a:ea typeface="Freesentation 7 Bold" pitchFamily="2" charset="-127"/>
              </a:rPr>
              <a:t>Project Overview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59B610C-9DF2-9D71-8EBC-453474AE1681}"/>
              </a:ext>
            </a:extLst>
          </p:cNvPr>
          <p:cNvSpPr txBox="1"/>
          <p:nvPr/>
        </p:nvSpPr>
        <p:spPr>
          <a:xfrm>
            <a:off x="1479821" y="4046838"/>
            <a:ext cx="34866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dirty="0">
                <a:latin typeface="Freesentation 7 Bold" pitchFamily="2" charset="-127"/>
                <a:ea typeface="Freesentation 7 Bold" pitchFamily="2" charset="-127"/>
              </a:rPr>
              <a:t>Project Progress</a:t>
            </a:r>
            <a:endParaRPr kumimoji="1" lang="en" altLang="ko-KR" sz="2400" b="1" dirty="0">
              <a:latin typeface="Freesentation 7 Bold" pitchFamily="2" charset="-127"/>
              <a:ea typeface="Freesentation 7 Bold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F16E119-01C5-C902-3415-CA3EB3CABCB3}"/>
              </a:ext>
            </a:extLst>
          </p:cNvPr>
          <p:cNvSpPr txBox="1"/>
          <p:nvPr/>
        </p:nvSpPr>
        <p:spPr>
          <a:xfrm>
            <a:off x="1508401" y="5485097"/>
            <a:ext cx="24386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dirty="0">
                <a:latin typeface="Freesentation 7 Bold" pitchFamily="2" charset="-127"/>
                <a:ea typeface="Freesentation 7 Bold" pitchFamily="2" charset="-127"/>
              </a:rPr>
              <a:t>Further Works</a:t>
            </a:r>
            <a:endParaRPr kumimoji="1" lang="ko-KR" altLang="en-US" sz="2400" b="1" dirty="0">
              <a:latin typeface="Freesentation 7 Bold" pitchFamily="2" charset="-127"/>
              <a:ea typeface="Freesentation 7 Bold" pitchFamily="2" charset="-127"/>
            </a:endParaRP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A8F96D47-290F-6077-3ECF-5831501440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5843588" y="2565398"/>
            <a:ext cx="2115311" cy="2115311"/>
          </a:xfrm>
          <a:prstGeom prst="rect">
            <a:avLst/>
          </a:prstGeom>
        </p:spPr>
      </p:pic>
      <p:pic>
        <p:nvPicPr>
          <p:cNvPr id="46" name="그림 45" descr="차량, 육상 차량, 바퀴, 자동차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E020C99E-4130-23B7-FE0A-4CEC26903F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1243" y="2927790"/>
            <a:ext cx="5581459" cy="422516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8EF2386-54BB-ACC9-54FF-00396293DD74}"/>
              </a:ext>
            </a:extLst>
          </p:cNvPr>
          <p:cNvSpPr txBox="1"/>
          <p:nvPr/>
        </p:nvSpPr>
        <p:spPr>
          <a:xfrm>
            <a:off x="11366090" y="6444424"/>
            <a:ext cx="825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>
                <a:latin typeface="Freesentation 4 Regular" pitchFamily="2" charset="-127"/>
                <a:ea typeface="Freesentation 4 Regular" pitchFamily="2" charset="-127"/>
              </a:rPr>
              <a:t>1/19</a:t>
            </a:r>
            <a:endParaRPr kumimoji="1" lang="ko-KR" altLang="en-US" dirty="0">
              <a:latin typeface="Freesentation 4 Regular" pitchFamily="2" charset="-127"/>
              <a:ea typeface="Freesentation 4 Regular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61998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C63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0AD37BA-9A2A-FC44-367F-6CD1A726F87D}"/>
              </a:ext>
            </a:extLst>
          </p:cNvPr>
          <p:cNvSpPr txBox="1"/>
          <p:nvPr/>
        </p:nvSpPr>
        <p:spPr>
          <a:xfrm>
            <a:off x="4194709" y="2828835"/>
            <a:ext cx="38025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7200" b="1" dirty="0">
                <a:solidFill>
                  <a:schemeClr val="bg1"/>
                </a:solidFill>
                <a:latin typeface="Freesentation 9 Black" pitchFamily="2" charset="-127"/>
                <a:ea typeface="Freesentation 9 Black" pitchFamily="2" charset="-127"/>
              </a:rPr>
              <a:t>감사합니다</a:t>
            </a:r>
            <a:r>
              <a:rPr kumimoji="1" lang="en-US" altLang="ko-KR" sz="7200" b="1" dirty="0">
                <a:solidFill>
                  <a:schemeClr val="bg1"/>
                </a:solidFill>
                <a:latin typeface="Freesentation 9 Black" pitchFamily="2" charset="-127"/>
                <a:ea typeface="Freesentation 9 Black" pitchFamily="2" charset="-127"/>
              </a:rPr>
              <a:t>.</a:t>
            </a:r>
            <a:endParaRPr kumimoji="1" lang="ko-KR" altLang="en-US" sz="7200" b="1" dirty="0">
              <a:solidFill>
                <a:schemeClr val="bg1"/>
              </a:solidFill>
              <a:latin typeface="Freesentation 9 Black" pitchFamily="2" charset="-127"/>
              <a:ea typeface="Freesentation 9 Black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451587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EBA2684-6FF0-7763-182C-ECD4231BB4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텍스트, 스크린샷, 폰트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A8E7F63-823D-F3BF-0058-2536536B90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31000" contrast="-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929201" y="1939534"/>
            <a:ext cx="3374407" cy="441540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10CB444-41BF-6F70-BB21-74545EFCC2BD}"/>
              </a:ext>
            </a:extLst>
          </p:cNvPr>
          <p:cNvSpPr txBox="1"/>
          <p:nvPr/>
        </p:nvSpPr>
        <p:spPr>
          <a:xfrm>
            <a:off x="2742212" y="503059"/>
            <a:ext cx="670757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" altLang="ko-KR" sz="4400" b="1" i="0" u="none" strike="noStrike" kern="1200" cap="none" spc="0" normalizeH="0" baseline="0" noProof="0" dirty="0">
                <a:ln>
                  <a:noFill/>
                </a:ln>
                <a:solidFill>
                  <a:srgbClr val="5A6170"/>
                </a:solidFill>
                <a:effectLst/>
                <a:uLnTx/>
                <a:uFillTx/>
                <a:latin typeface="Freesentation 9 Black" pitchFamily="2" charset="-127"/>
                <a:ea typeface="Freesentation 9 Black" pitchFamily="2" charset="-127"/>
                <a:cs typeface="+mn-cs"/>
              </a:rPr>
              <a:t>Project Overview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9A64DF8-9D50-B902-1409-A1274DF77C30}"/>
              </a:ext>
            </a:extLst>
          </p:cNvPr>
          <p:cNvSpPr txBox="1"/>
          <p:nvPr/>
        </p:nvSpPr>
        <p:spPr>
          <a:xfrm>
            <a:off x="5020724" y="1296568"/>
            <a:ext cx="21505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5A6170"/>
                </a:solidFill>
                <a:effectLst/>
                <a:uLnTx/>
                <a:uFillTx/>
                <a:latin typeface="Freesentation 4 Regular" pitchFamily="2" charset="-127"/>
                <a:ea typeface="Freesentation 4 Regular" pitchFamily="2" charset="-127"/>
                <a:cs typeface="+mn-cs"/>
              </a:rPr>
              <a:t>차량 </a:t>
            </a:r>
            <a:r>
              <a:rPr kumimoji="1" lang="en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5A6170"/>
                </a:solidFill>
                <a:effectLst/>
                <a:uLnTx/>
                <a:uFillTx/>
                <a:latin typeface="Freesentation 4 Regular" pitchFamily="2" charset="-127"/>
                <a:ea typeface="Freesentation 4 Regular" pitchFamily="2" charset="-127"/>
                <a:cs typeface="+mn-cs"/>
              </a:rPr>
              <a:t>OCR </a:t>
            </a:r>
            <a:r>
              <a:rPr kumimoji="1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5A6170"/>
                </a:solidFill>
                <a:effectLst/>
                <a:uLnTx/>
                <a:uFillTx/>
                <a:latin typeface="Freesentation 4 Regular" pitchFamily="2" charset="-127"/>
                <a:ea typeface="Freesentation 4 Regular" pitchFamily="2" charset="-127"/>
                <a:cs typeface="+mn-cs"/>
              </a:rPr>
              <a:t>프로그램</a:t>
            </a:r>
          </a:p>
        </p:txBody>
      </p:sp>
      <p:pic>
        <p:nvPicPr>
          <p:cNvPr id="4" name="그림 3" descr="그래픽, 그래픽 디자인, 폰트, 로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BB09FAD4-0D06-223B-6812-761D0351BF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16351" y="3603514"/>
            <a:ext cx="3200105" cy="945844"/>
          </a:xfrm>
          <a:prstGeom prst="rect">
            <a:avLst/>
          </a:prstGeom>
        </p:spPr>
      </p:pic>
      <p:pic>
        <p:nvPicPr>
          <p:cNvPr id="9" name="그림 8" descr="블랙, 어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11D36D2-4236-6B9A-FD08-B44C8B62EE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58130" y="3429000"/>
            <a:ext cx="1398110" cy="1398110"/>
          </a:xfrm>
          <a:prstGeom prst="rect">
            <a:avLst/>
          </a:prstGeom>
        </p:spPr>
      </p:pic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841529AF-89D6-BD2F-C4D7-FB913F358C03}"/>
              </a:ext>
            </a:extLst>
          </p:cNvPr>
          <p:cNvSpPr/>
          <p:nvPr/>
        </p:nvSpPr>
        <p:spPr>
          <a:xfrm>
            <a:off x="876694" y="4218039"/>
            <a:ext cx="5110550" cy="2136902"/>
          </a:xfrm>
          <a:prstGeom prst="roundRect">
            <a:avLst>
              <a:gd name="adj" fmla="val 4391"/>
            </a:avLst>
          </a:prstGeom>
          <a:solidFill>
            <a:schemeClr val="bg1"/>
          </a:solidFill>
          <a:ln>
            <a:noFill/>
          </a:ln>
          <a:effectLst>
            <a:outerShdw blurRad="152400" dist="762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59C2F379-3271-FCD2-40D8-3EDE78655E5C}"/>
              </a:ext>
            </a:extLst>
          </p:cNvPr>
          <p:cNvSpPr/>
          <p:nvPr/>
        </p:nvSpPr>
        <p:spPr>
          <a:xfrm>
            <a:off x="876694" y="1939534"/>
            <a:ext cx="5110550" cy="2136902"/>
          </a:xfrm>
          <a:prstGeom prst="roundRect">
            <a:avLst>
              <a:gd name="adj" fmla="val 4391"/>
            </a:avLst>
          </a:prstGeom>
          <a:solidFill>
            <a:schemeClr val="bg1"/>
          </a:solidFill>
          <a:ln>
            <a:noFill/>
          </a:ln>
          <a:effectLst>
            <a:outerShdw blurRad="152400" dist="762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8B4FF2-4691-7808-E1E4-FCCC12DB91C7}"/>
              </a:ext>
            </a:extLst>
          </p:cNvPr>
          <p:cNvSpPr txBox="1"/>
          <p:nvPr/>
        </p:nvSpPr>
        <p:spPr>
          <a:xfrm>
            <a:off x="1647414" y="2246584"/>
            <a:ext cx="35691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/>
              <a:t>“2025</a:t>
            </a:r>
            <a:r>
              <a:rPr kumimoji="1" lang="ko-KR" altLang="en-US" dirty="0"/>
              <a:t>년 </a:t>
            </a:r>
            <a:r>
              <a:rPr kumimoji="1" lang="en-US" altLang="ko-KR" dirty="0"/>
              <a:t>5</a:t>
            </a:r>
            <a:r>
              <a:rPr kumimoji="1" lang="ko-KR" altLang="en-US" dirty="0"/>
              <a:t>월 기준 불법 </a:t>
            </a:r>
            <a:r>
              <a:rPr kumimoji="1" lang="ko-KR" altLang="en-US" dirty="0" err="1"/>
              <a:t>주정차</a:t>
            </a:r>
            <a:r>
              <a:rPr kumimoji="1" lang="ko-KR" altLang="en-US" dirty="0"/>
              <a:t> 신고 건수 </a:t>
            </a:r>
            <a:r>
              <a:rPr kumimoji="1" lang="en-US" altLang="ko-KR" dirty="0">
                <a:solidFill>
                  <a:srgbClr val="FF0000"/>
                </a:solidFill>
              </a:rPr>
              <a:t>406</a:t>
            </a:r>
            <a:r>
              <a:rPr kumimoji="1" lang="ko-KR" altLang="en-US" dirty="0">
                <a:solidFill>
                  <a:srgbClr val="FF0000"/>
                </a:solidFill>
              </a:rPr>
              <a:t>만 건 돌파</a:t>
            </a:r>
            <a:r>
              <a:rPr kumimoji="1" lang="en-US" altLang="ko-KR" dirty="0"/>
              <a:t>”</a:t>
            </a:r>
            <a:endParaRPr kumimoji="1" lang="ko-KR" altLang="en-US" dirty="0"/>
          </a:p>
        </p:txBody>
      </p:sp>
      <p:pic>
        <p:nvPicPr>
          <p:cNvPr id="16" name="그림 15" descr="폰트, 로고, 그래픽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EDE0336-5F16-83B9-A829-FAD08EE95B1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51917" y="4418602"/>
            <a:ext cx="3235327" cy="181987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D4B35B7-47F4-5AFC-5AE5-30D3A39AB573}"/>
              </a:ext>
            </a:extLst>
          </p:cNvPr>
          <p:cNvSpPr txBox="1"/>
          <p:nvPr/>
        </p:nvSpPr>
        <p:spPr>
          <a:xfrm>
            <a:off x="1342614" y="3199965"/>
            <a:ext cx="41787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/>
              <a:t>“2024</a:t>
            </a:r>
            <a:r>
              <a:rPr kumimoji="1" lang="ko-KR" altLang="en-US" dirty="0"/>
              <a:t>년 사하구 불법 </a:t>
            </a:r>
            <a:r>
              <a:rPr kumimoji="1" lang="ko-KR" altLang="en-US" dirty="0" err="1"/>
              <a:t>주정차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pPr algn="ctr"/>
            <a:r>
              <a:rPr kumimoji="1" lang="ko-KR" altLang="en-US" dirty="0"/>
              <a:t>단속 건수 약 </a:t>
            </a:r>
            <a:r>
              <a:rPr kumimoji="1" lang="en-US" altLang="ko-KR" dirty="0">
                <a:solidFill>
                  <a:srgbClr val="FF0000"/>
                </a:solidFill>
              </a:rPr>
              <a:t>56000</a:t>
            </a:r>
            <a:r>
              <a:rPr kumimoji="1" lang="ko-KR" altLang="en-US" dirty="0">
                <a:solidFill>
                  <a:srgbClr val="FF0000"/>
                </a:solidFill>
              </a:rPr>
              <a:t>건</a:t>
            </a:r>
            <a:r>
              <a:rPr kumimoji="1" lang="en-US" altLang="ko-KR" dirty="0"/>
              <a:t>”</a:t>
            </a:r>
            <a:endParaRPr kumimoji="1" lang="ko-KR" altLang="en-US" dirty="0"/>
          </a:p>
        </p:txBody>
      </p:sp>
      <p:pic>
        <p:nvPicPr>
          <p:cNvPr id="11" name="그림 10" descr="폰트, 텍스트, 그래픽, 로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87469A2-D32B-2B6C-4153-3EBF4A88FA5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67290" y="4535069"/>
            <a:ext cx="1574921" cy="157492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825F757-6DCB-7267-3285-4370BB348883}"/>
              </a:ext>
            </a:extLst>
          </p:cNvPr>
          <p:cNvSpPr txBox="1"/>
          <p:nvPr/>
        </p:nvSpPr>
        <p:spPr>
          <a:xfrm>
            <a:off x="11366090" y="6444424"/>
            <a:ext cx="825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>
                <a:latin typeface="Freesentation 4 Regular" pitchFamily="2" charset="-127"/>
                <a:ea typeface="Freesentation 4 Regular" pitchFamily="2" charset="-127"/>
              </a:rPr>
              <a:t>2/19</a:t>
            </a:r>
            <a:endParaRPr kumimoji="1" lang="ko-KR" altLang="en-US" dirty="0">
              <a:latin typeface="Freesentation 4 Regular" pitchFamily="2" charset="-127"/>
              <a:ea typeface="Freesentation 4 Regular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821229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컴퓨터, 컴퓨터 모니터, 전자 기기, 자동차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530FE42B-A05A-BA02-25BD-06A3825C1F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36000"/>
                    </a14:imgEffect>
                    <a14:imgEffect>
                      <a14:brightnessContrast bright="-66000" contrast="15000"/>
                    </a14:imgEffect>
                  </a14:imgLayer>
                </a14:imgProps>
              </a:ext>
            </a:extLst>
          </a:blip>
          <a:srcRect l="11780" r="20638" b="457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F83F586F-0B38-C3B0-2743-D89330E408DE}"/>
              </a:ext>
            </a:extLst>
          </p:cNvPr>
          <p:cNvSpPr/>
          <p:nvPr/>
        </p:nvSpPr>
        <p:spPr>
          <a:xfrm>
            <a:off x="1315801" y="1854903"/>
            <a:ext cx="9615487" cy="2728912"/>
          </a:xfrm>
          <a:prstGeom prst="roundRect">
            <a:avLst>
              <a:gd name="adj" fmla="val 7243"/>
            </a:avLst>
          </a:prstGeom>
          <a:solidFill>
            <a:schemeClr val="tx1">
              <a:lumMod val="95000"/>
              <a:lumOff val="5000"/>
            </a:schemeClr>
          </a:solidFill>
          <a:ln w="95250">
            <a:solidFill>
              <a:schemeClr val="bg1"/>
            </a:solidFill>
          </a:ln>
          <a:effectLst>
            <a:outerShdw blurRad="152400" dist="762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21" name="그림 20" descr="그래픽, 상징, 폰트, 디자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6F3BB3CD-9030-3FE2-A704-775C4C917B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0031" y="2348044"/>
            <a:ext cx="1747837" cy="1747837"/>
          </a:xfrm>
          <a:prstGeom prst="rect">
            <a:avLst/>
          </a:prstGeom>
        </p:spPr>
      </p:pic>
      <p:pic>
        <p:nvPicPr>
          <p:cNvPr id="23" name="그림 22" descr="로고, 그래픽, 폰트, 상징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A34D0CC4-F945-F7E4-3AEB-0724AA19FF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86246" y="2815959"/>
            <a:ext cx="812008" cy="812008"/>
          </a:xfrm>
          <a:prstGeom prst="rect">
            <a:avLst/>
          </a:prstGeom>
        </p:spPr>
      </p:pic>
      <p:pic>
        <p:nvPicPr>
          <p:cNvPr id="27" name="그림 26" descr="폰트, 상징, 그래픽, 로고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BB22CD26-05DA-B082-99C4-36B07F4B9F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56619" y="2317089"/>
            <a:ext cx="1809749" cy="1809749"/>
          </a:xfrm>
          <a:prstGeom prst="rect">
            <a:avLst/>
          </a:prstGeom>
        </p:spPr>
      </p:pic>
      <p:pic>
        <p:nvPicPr>
          <p:cNvPr id="28" name="그림 27" descr="로고, 그래픽, 폰트, 상징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6F1257DD-C66D-84C0-184F-E1F15B6081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896" y="2815958"/>
            <a:ext cx="812008" cy="812008"/>
          </a:xfrm>
          <a:prstGeom prst="rect">
            <a:avLst/>
          </a:prstGeom>
        </p:spPr>
      </p:pic>
      <p:pic>
        <p:nvPicPr>
          <p:cNvPr id="36" name="그림 35" descr="상징, 그래픽, 폰트, 디자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74C8BA5B-5614-7089-6924-35984FAAE7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95119" y="2183142"/>
            <a:ext cx="2077640" cy="2077640"/>
          </a:xfrm>
          <a:prstGeom prst="rect">
            <a:avLst/>
          </a:prstGeom>
        </p:spPr>
      </p:pic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134A2522-312E-3597-2C34-1116FCC3F195}"/>
              </a:ext>
            </a:extLst>
          </p:cNvPr>
          <p:cNvSpPr/>
          <p:nvPr/>
        </p:nvSpPr>
        <p:spPr>
          <a:xfrm>
            <a:off x="2670048" y="5492186"/>
            <a:ext cx="6864096" cy="615732"/>
          </a:xfrm>
          <a:prstGeom prst="roundRect">
            <a:avLst>
              <a:gd name="adj" fmla="val 36494"/>
            </a:avLst>
          </a:prstGeom>
          <a:solidFill>
            <a:srgbClr val="6C63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2312583-D4A2-C2BB-0D73-28262B49670E}"/>
              </a:ext>
            </a:extLst>
          </p:cNvPr>
          <p:cNvSpPr txBox="1"/>
          <p:nvPr/>
        </p:nvSpPr>
        <p:spPr>
          <a:xfrm>
            <a:off x="3825281" y="350074"/>
            <a:ext cx="51806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ko-KR" sz="4400" b="1" dirty="0">
                <a:solidFill>
                  <a:schemeClr val="bg1"/>
                </a:solidFill>
                <a:latin typeface="Freesentation 9 Black" pitchFamily="2" charset="-127"/>
                <a:ea typeface="Freesentation 9 Black" pitchFamily="2" charset="-127"/>
              </a:rPr>
              <a:t>Project Overview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C9ABF59-4B5C-098B-DC51-7661EF0F1271}"/>
              </a:ext>
            </a:extLst>
          </p:cNvPr>
          <p:cNvSpPr txBox="1"/>
          <p:nvPr/>
        </p:nvSpPr>
        <p:spPr>
          <a:xfrm>
            <a:off x="5107179" y="1150115"/>
            <a:ext cx="21707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dirty="0">
                <a:solidFill>
                  <a:srgbClr val="F8F8F8"/>
                </a:solidFill>
                <a:latin typeface="Freesentation 4 Regular" pitchFamily="2" charset="-127"/>
                <a:ea typeface="Freesentation 4 Regular" pitchFamily="2" charset="-127"/>
              </a:rPr>
              <a:t>차량 </a:t>
            </a:r>
            <a:r>
              <a:rPr kumimoji="1" lang="en" altLang="ko-KR" sz="2000" dirty="0">
                <a:solidFill>
                  <a:srgbClr val="F8F8F8"/>
                </a:solidFill>
                <a:latin typeface="Freesentation 4 Regular" pitchFamily="2" charset="-127"/>
                <a:ea typeface="Freesentation 4 Regular" pitchFamily="2" charset="-127"/>
              </a:rPr>
              <a:t>OCR </a:t>
            </a:r>
            <a:r>
              <a:rPr kumimoji="1" lang="ko-KR" altLang="en-US" sz="2000" dirty="0">
                <a:solidFill>
                  <a:srgbClr val="F8F8F8"/>
                </a:solidFill>
                <a:latin typeface="Freesentation 4 Regular" pitchFamily="2" charset="-127"/>
                <a:ea typeface="Freesentation 4 Regular" pitchFamily="2" charset="-127"/>
              </a:rPr>
              <a:t>프로그램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6E6ACA4-8AB3-63F7-6827-C39455D2546B}"/>
              </a:ext>
            </a:extLst>
          </p:cNvPr>
          <p:cNvSpPr txBox="1"/>
          <p:nvPr/>
        </p:nvSpPr>
        <p:spPr>
          <a:xfrm>
            <a:off x="3020562" y="5523143"/>
            <a:ext cx="61508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eesentation 9 Black" pitchFamily="2" charset="-127"/>
                <a:ea typeface="Freesentation 9 Black" pitchFamily="2" charset="-127"/>
                <a:cs typeface="+mn-cs"/>
              </a:rPr>
              <a:t>정확도 높은 한국 차량번호 </a:t>
            </a:r>
            <a:r>
              <a:rPr kumimoji="1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eesentation 9 Black" pitchFamily="2" charset="-127"/>
                <a:ea typeface="Freesentation 9 Black" pitchFamily="2" charset="-127"/>
                <a:cs typeface="+mn-cs"/>
              </a:rPr>
              <a:t>OCR</a:t>
            </a:r>
            <a:r>
              <a:rPr kumimoji="1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eesentation 9 Black" pitchFamily="2" charset="-127"/>
                <a:ea typeface="Freesentation 9 Black" pitchFamily="2" charset="-127"/>
                <a:cs typeface="+mn-cs"/>
              </a:rPr>
              <a:t> 프로그램</a:t>
            </a:r>
          </a:p>
        </p:txBody>
      </p:sp>
      <p:pic>
        <p:nvPicPr>
          <p:cNvPr id="8" name="그림 7" descr="그래픽, 폰트, 스크린샷, 일렉트릭 블루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F08452F8-5C81-7FB0-7277-45F7519412F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6200000">
            <a:off x="5826652" y="4740936"/>
            <a:ext cx="662795" cy="66279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12FBFC6-AD42-741A-D664-9F7B5A5CB6CA}"/>
              </a:ext>
            </a:extLst>
          </p:cNvPr>
          <p:cNvSpPr txBox="1"/>
          <p:nvPr/>
        </p:nvSpPr>
        <p:spPr>
          <a:xfrm>
            <a:off x="11366090" y="6444424"/>
            <a:ext cx="825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>
                <a:solidFill>
                  <a:schemeClr val="bg1"/>
                </a:solidFill>
                <a:latin typeface="Freesentation 4 Regular" pitchFamily="2" charset="-127"/>
                <a:ea typeface="Freesentation 4 Regular" pitchFamily="2" charset="-127"/>
              </a:rPr>
              <a:t>3/19</a:t>
            </a:r>
            <a:endParaRPr kumimoji="1" lang="ko-KR" altLang="en-US" dirty="0">
              <a:solidFill>
                <a:schemeClr val="bg1"/>
              </a:solidFill>
              <a:latin typeface="Freesentation 4 Regular" pitchFamily="2" charset="-127"/>
              <a:ea typeface="Freesentation 4 Regular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405200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E612A45-D133-DEF2-D805-830F16D1D2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98814E01-11B9-2137-F110-DB83E5447BC2}"/>
              </a:ext>
            </a:extLst>
          </p:cNvPr>
          <p:cNvSpPr/>
          <p:nvPr/>
        </p:nvSpPr>
        <p:spPr>
          <a:xfrm>
            <a:off x="737419" y="926258"/>
            <a:ext cx="10692581" cy="5586603"/>
          </a:xfrm>
          <a:prstGeom prst="roundRect">
            <a:avLst>
              <a:gd name="adj" fmla="val 3475"/>
            </a:avLst>
          </a:prstGeom>
          <a:solidFill>
            <a:srgbClr val="6C63FF"/>
          </a:solidFill>
          <a:ln>
            <a:noFill/>
          </a:ln>
          <a:effectLst>
            <a:outerShdw blurRad="152400" dist="762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28DCB7-385F-9AD0-8273-E6C5B9F62406}"/>
              </a:ext>
            </a:extLst>
          </p:cNvPr>
          <p:cNvSpPr txBox="1"/>
          <p:nvPr/>
        </p:nvSpPr>
        <p:spPr>
          <a:xfrm>
            <a:off x="2742212" y="156817"/>
            <a:ext cx="670757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" altLang="ko-KR" sz="4400" b="1" i="0" u="none" strike="noStrike" kern="1200" cap="none" spc="0" normalizeH="0" baseline="0" noProof="0" dirty="0">
                <a:ln>
                  <a:noFill/>
                </a:ln>
                <a:solidFill>
                  <a:srgbClr val="5A6170"/>
                </a:solidFill>
                <a:effectLst/>
                <a:uLnTx/>
                <a:uFillTx/>
                <a:latin typeface="Freesentation 9 Black" pitchFamily="2" charset="-127"/>
                <a:ea typeface="Freesentation 9 Black" pitchFamily="2" charset="-127"/>
                <a:cs typeface="+mn-cs"/>
              </a:rPr>
              <a:t>Project Progress</a:t>
            </a: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18585D70-8678-5EF6-8117-48D5B07EB799}"/>
              </a:ext>
            </a:extLst>
          </p:cNvPr>
          <p:cNvSpPr/>
          <p:nvPr/>
        </p:nvSpPr>
        <p:spPr>
          <a:xfrm>
            <a:off x="952411" y="1109709"/>
            <a:ext cx="10263732" cy="5220070"/>
          </a:xfrm>
          <a:prstGeom prst="roundRect">
            <a:avLst>
              <a:gd name="adj" fmla="val 3846"/>
            </a:avLst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88AAF987-860C-B159-3536-A18886D620C9}"/>
              </a:ext>
            </a:extLst>
          </p:cNvPr>
          <p:cNvSpPr/>
          <p:nvPr/>
        </p:nvSpPr>
        <p:spPr>
          <a:xfrm>
            <a:off x="737419" y="748704"/>
            <a:ext cx="1056442" cy="355107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b="1">
                <a:solidFill>
                  <a:schemeClr val="tx1"/>
                </a:solidFill>
                <a:latin typeface="Freesentation 6 SemiBold" pitchFamily="2" charset="-127"/>
                <a:ea typeface="Freesentation 6 SemiBold" pitchFamily="2" charset="-127"/>
              </a:rPr>
              <a:t>구현 영상</a:t>
            </a:r>
            <a:endParaRPr kumimoji="1" lang="ko-KR" altLang="en-US" b="1" dirty="0">
              <a:solidFill>
                <a:schemeClr val="tx1"/>
              </a:solidFill>
              <a:latin typeface="Freesentation 6 SemiBold" pitchFamily="2" charset="-127"/>
              <a:ea typeface="Freesentation 6 SemiBold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B041B6-C01B-6244-B6E0-E797CD2AF34C}"/>
              </a:ext>
            </a:extLst>
          </p:cNvPr>
          <p:cNvSpPr txBox="1"/>
          <p:nvPr/>
        </p:nvSpPr>
        <p:spPr>
          <a:xfrm>
            <a:off x="11366090" y="6444424"/>
            <a:ext cx="825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>
                <a:latin typeface="Freesentation 4 Regular" pitchFamily="2" charset="-127"/>
                <a:ea typeface="Freesentation 4 Regular" pitchFamily="2" charset="-127"/>
              </a:rPr>
              <a:t>4/19</a:t>
            </a:r>
            <a:endParaRPr kumimoji="1" lang="ko-KR" altLang="en-US" dirty="0">
              <a:latin typeface="Freesentation 4 Regular" pitchFamily="2" charset="-127"/>
              <a:ea typeface="Freesentation 4 Regular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641539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3824737-D17C-9C73-E248-EDD8E083E1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6CC504D-07EB-643A-F359-B62D7A8C9E28}"/>
              </a:ext>
            </a:extLst>
          </p:cNvPr>
          <p:cNvSpPr txBox="1"/>
          <p:nvPr/>
        </p:nvSpPr>
        <p:spPr>
          <a:xfrm>
            <a:off x="2742212" y="503059"/>
            <a:ext cx="670757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" altLang="ko-KR" sz="4400" b="1" i="0" u="none" strike="noStrike" kern="1200" cap="none" spc="0" normalizeH="0" baseline="0" noProof="0" dirty="0">
                <a:ln>
                  <a:noFill/>
                </a:ln>
                <a:solidFill>
                  <a:srgbClr val="5A6170"/>
                </a:solidFill>
                <a:effectLst/>
                <a:uLnTx/>
                <a:uFillTx/>
                <a:latin typeface="Freesentation 9 Black" pitchFamily="2" charset="-127"/>
                <a:ea typeface="Freesentation 9 Black" pitchFamily="2" charset="-127"/>
                <a:cs typeface="+mn-cs"/>
              </a:rPr>
              <a:t>Project Progress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12445FE-66CC-8123-8798-AFBC34AE0019}"/>
              </a:ext>
            </a:extLst>
          </p:cNvPr>
          <p:cNvSpPr txBox="1"/>
          <p:nvPr/>
        </p:nvSpPr>
        <p:spPr>
          <a:xfrm>
            <a:off x="5020724" y="1296568"/>
            <a:ext cx="21505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5A6170"/>
                </a:solidFill>
                <a:effectLst/>
                <a:uLnTx/>
                <a:uFillTx/>
                <a:latin typeface="Freesentation 4 Regular" pitchFamily="2" charset="-127"/>
                <a:ea typeface="Freesentation 4 Regular" pitchFamily="2" charset="-127"/>
                <a:cs typeface="+mn-cs"/>
              </a:rPr>
              <a:t>차량 </a:t>
            </a:r>
            <a:r>
              <a:rPr kumimoji="1" lang="en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5A6170"/>
                </a:solidFill>
                <a:effectLst/>
                <a:uLnTx/>
                <a:uFillTx/>
                <a:latin typeface="Freesentation 4 Regular" pitchFamily="2" charset="-127"/>
                <a:ea typeface="Freesentation 4 Regular" pitchFamily="2" charset="-127"/>
                <a:cs typeface="+mn-cs"/>
              </a:rPr>
              <a:t>OCR </a:t>
            </a:r>
            <a:r>
              <a:rPr kumimoji="1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5A6170"/>
                </a:solidFill>
                <a:effectLst/>
                <a:uLnTx/>
                <a:uFillTx/>
                <a:latin typeface="Freesentation 4 Regular" pitchFamily="2" charset="-127"/>
                <a:ea typeface="Freesentation 4 Regular" pitchFamily="2" charset="-127"/>
                <a:cs typeface="+mn-cs"/>
              </a:rPr>
              <a:t>프로그램</a:t>
            </a: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18585D70-8678-5EF6-8117-48D5B07EB799}"/>
              </a:ext>
            </a:extLst>
          </p:cNvPr>
          <p:cNvSpPr/>
          <p:nvPr/>
        </p:nvSpPr>
        <p:spPr>
          <a:xfrm>
            <a:off x="5001413" y="2164271"/>
            <a:ext cx="6360386" cy="4055267"/>
          </a:xfrm>
          <a:prstGeom prst="roundRect">
            <a:avLst>
              <a:gd name="adj" fmla="val 3846"/>
            </a:avLst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5" name="그림 4" descr="스크린샷, 다채로움, 그래픽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8B6262B-9DD5-ABE7-01CF-BA1CC09761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202" y="1720746"/>
            <a:ext cx="3486150" cy="887052"/>
          </a:xfrm>
          <a:prstGeom prst="rect">
            <a:avLst/>
          </a:prstGeom>
        </p:spPr>
      </p:pic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8FB2A832-3D78-2D99-D4D4-DA13DB3BFC59}"/>
              </a:ext>
            </a:extLst>
          </p:cNvPr>
          <p:cNvSpPr/>
          <p:nvPr/>
        </p:nvSpPr>
        <p:spPr>
          <a:xfrm>
            <a:off x="830202" y="2607798"/>
            <a:ext cx="3486150" cy="3611741"/>
          </a:xfrm>
          <a:prstGeom prst="roundRect">
            <a:avLst>
              <a:gd name="adj" fmla="val 2678"/>
            </a:avLst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152400" dist="762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44E6B0B-6C6C-401B-33CD-001E0A0410F2}"/>
              </a:ext>
            </a:extLst>
          </p:cNvPr>
          <p:cNvSpPr/>
          <p:nvPr/>
        </p:nvSpPr>
        <p:spPr>
          <a:xfrm>
            <a:off x="4664323" y="1885523"/>
            <a:ext cx="712802" cy="557497"/>
          </a:xfrm>
          <a:prstGeom prst="round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FD3DDD-BDD7-C3CE-2FE4-2DD58E3CF1A8}"/>
              </a:ext>
            </a:extLst>
          </p:cNvPr>
          <p:cNvSpPr txBox="1"/>
          <p:nvPr/>
        </p:nvSpPr>
        <p:spPr>
          <a:xfrm>
            <a:off x="4664323" y="1994994"/>
            <a:ext cx="7128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eesentation 5 Medium" pitchFamily="2" charset="-127"/>
                <a:ea typeface="Freesentation 5 Medium" pitchFamily="2" charset="-127"/>
                <a:cs typeface="+mn-cs"/>
              </a:rPr>
              <a:t>raw</a:t>
            </a:r>
            <a:endParaRPr kumimoji="1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reesentation 5 Medium" pitchFamily="2" charset="-127"/>
              <a:ea typeface="Freesentation 5 Medium" pitchFamily="2" charset="-127"/>
              <a:cs typeface="+mn-cs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81EADBBE-5DCE-5F58-5154-1E8352A05C41}"/>
              </a:ext>
            </a:extLst>
          </p:cNvPr>
          <p:cNvSpPr/>
          <p:nvPr/>
        </p:nvSpPr>
        <p:spPr>
          <a:xfrm>
            <a:off x="5290349" y="2462588"/>
            <a:ext cx="2724939" cy="3593027"/>
          </a:xfrm>
          <a:prstGeom prst="roundRect">
            <a:avLst>
              <a:gd name="adj" fmla="val 3846"/>
            </a:avLst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3C53D42E-2367-207D-239A-9C8E85388F34}"/>
              </a:ext>
            </a:extLst>
          </p:cNvPr>
          <p:cNvSpPr/>
          <p:nvPr/>
        </p:nvSpPr>
        <p:spPr>
          <a:xfrm>
            <a:off x="8433471" y="2462587"/>
            <a:ext cx="2724939" cy="3593027"/>
          </a:xfrm>
          <a:prstGeom prst="roundRect">
            <a:avLst>
              <a:gd name="adj" fmla="val 3846"/>
            </a:avLst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8A88799E-304A-691A-9641-6C3550A0D6AB}"/>
              </a:ext>
            </a:extLst>
          </p:cNvPr>
          <p:cNvSpPr/>
          <p:nvPr/>
        </p:nvSpPr>
        <p:spPr>
          <a:xfrm>
            <a:off x="5196674" y="2353117"/>
            <a:ext cx="712802" cy="557497"/>
          </a:xfrm>
          <a:prstGeom prst="round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B16DEF3-DF90-F98E-4620-5D09CE5726D3}"/>
              </a:ext>
            </a:extLst>
          </p:cNvPr>
          <p:cNvSpPr txBox="1"/>
          <p:nvPr/>
        </p:nvSpPr>
        <p:spPr>
          <a:xfrm>
            <a:off x="4882063" y="2348219"/>
            <a:ext cx="13420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eesentation 5 Medium" pitchFamily="2" charset="-127"/>
                <a:ea typeface="Freesentation 5 Medium" pitchFamily="2" charset="-127"/>
                <a:cs typeface="+mn-cs"/>
              </a:rPr>
              <a:t>full_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eesentation 5 Medium" pitchFamily="2" charset="-127"/>
                <a:ea typeface="Freesentation 5 Medium" pitchFamily="2" charset="-127"/>
                <a:cs typeface="+mn-cs"/>
              </a:rPr>
              <a:t>vehicle</a:t>
            </a:r>
            <a:endParaRPr kumimoji="1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reesentation 5 Medium" pitchFamily="2" charset="-127"/>
              <a:ea typeface="Freesentation 5 Medium" pitchFamily="2" charset="-127"/>
              <a:cs typeface="+mn-cs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868A8CEE-0BA6-38BC-5AB5-ED46F6E8EECE}"/>
              </a:ext>
            </a:extLst>
          </p:cNvPr>
          <p:cNvSpPr/>
          <p:nvPr/>
        </p:nvSpPr>
        <p:spPr>
          <a:xfrm>
            <a:off x="8330837" y="2353117"/>
            <a:ext cx="712802" cy="557497"/>
          </a:xfrm>
          <a:prstGeom prst="round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A890743-1088-0CE9-6A95-466F8A111FAF}"/>
              </a:ext>
            </a:extLst>
          </p:cNvPr>
          <p:cNvSpPr txBox="1"/>
          <p:nvPr/>
        </p:nvSpPr>
        <p:spPr>
          <a:xfrm>
            <a:off x="8077139" y="2348218"/>
            <a:ext cx="11551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eesentation 5 Medium" pitchFamily="2" charset="-127"/>
                <a:ea typeface="Freesentation 5 Medium" pitchFamily="2" charset="-127"/>
                <a:cs typeface="+mn-cs"/>
              </a:rPr>
              <a:t>Cropped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eesentation 5 Medium" pitchFamily="2" charset="-127"/>
                <a:ea typeface="Freesentation 5 Medium" pitchFamily="2" charset="-127"/>
                <a:cs typeface="+mn-cs"/>
              </a:rPr>
              <a:t>_plate</a:t>
            </a:r>
            <a:endParaRPr kumimoji="1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reesentation 5 Medium" pitchFamily="2" charset="-127"/>
              <a:ea typeface="Freesentation 5 Medium" pitchFamily="2" charset="-127"/>
              <a:cs typeface="+mn-cs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335EC98A-0242-171F-1EDE-E6835C6E6C92}"/>
              </a:ext>
            </a:extLst>
          </p:cNvPr>
          <p:cNvSpPr/>
          <p:nvPr/>
        </p:nvSpPr>
        <p:spPr>
          <a:xfrm>
            <a:off x="5731274" y="3143250"/>
            <a:ext cx="1843088" cy="2528888"/>
          </a:xfrm>
          <a:prstGeom prst="roundRect">
            <a:avLst>
              <a:gd name="adj" fmla="val 5039"/>
            </a:avLst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AB943BA5-5AA5-1CB2-C27D-932688B368B0}"/>
              </a:ext>
            </a:extLst>
          </p:cNvPr>
          <p:cNvSpPr/>
          <p:nvPr/>
        </p:nvSpPr>
        <p:spPr>
          <a:xfrm>
            <a:off x="8577332" y="3429000"/>
            <a:ext cx="2424044" cy="358123"/>
          </a:xfrm>
          <a:prstGeom prst="roundRect">
            <a:avLst>
              <a:gd name="adj" fmla="val 5039"/>
            </a:avLst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5F493764-50B0-1F03-3CEC-3414C7C9A313}"/>
              </a:ext>
            </a:extLst>
          </p:cNvPr>
          <p:cNvSpPr/>
          <p:nvPr/>
        </p:nvSpPr>
        <p:spPr>
          <a:xfrm>
            <a:off x="8583918" y="3805901"/>
            <a:ext cx="2424044" cy="358123"/>
          </a:xfrm>
          <a:prstGeom prst="roundRect">
            <a:avLst>
              <a:gd name="adj" fmla="val 5039"/>
            </a:avLst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441DB968-C9A7-A945-BE82-B5175A72B1F1}"/>
              </a:ext>
            </a:extLst>
          </p:cNvPr>
          <p:cNvSpPr/>
          <p:nvPr/>
        </p:nvSpPr>
        <p:spPr>
          <a:xfrm>
            <a:off x="8577332" y="4452735"/>
            <a:ext cx="2424044" cy="358123"/>
          </a:xfrm>
          <a:prstGeom prst="roundRect">
            <a:avLst>
              <a:gd name="adj" fmla="val 5039"/>
            </a:avLst>
          </a:prstGeom>
          <a:blipFill>
            <a:blip r:embed="rId8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BECD21BC-CB91-15C3-2C1D-9C2E339B502C}"/>
              </a:ext>
            </a:extLst>
          </p:cNvPr>
          <p:cNvSpPr/>
          <p:nvPr/>
        </p:nvSpPr>
        <p:spPr>
          <a:xfrm>
            <a:off x="8583918" y="4859154"/>
            <a:ext cx="2424044" cy="358123"/>
          </a:xfrm>
          <a:prstGeom prst="roundRect">
            <a:avLst>
              <a:gd name="adj" fmla="val 5039"/>
            </a:avLst>
          </a:prstGeom>
          <a:blipFill>
            <a:blip r:embed="rId9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916951-D4A6-04F1-459B-FC65FEF85EFF}"/>
              </a:ext>
            </a:extLst>
          </p:cNvPr>
          <p:cNvSpPr txBox="1"/>
          <p:nvPr/>
        </p:nvSpPr>
        <p:spPr>
          <a:xfrm>
            <a:off x="11366090" y="6444424"/>
            <a:ext cx="825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>
                <a:latin typeface="Freesentation 4 Regular" pitchFamily="2" charset="-127"/>
                <a:ea typeface="Freesentation 4 Regular" pitchFamily="2" charset="-127"/>
              </a:rPr>
              <a:t>5/19</a:t>
            </a:r>
            <a:endParaRPr kumimoji="1" lang="ko-KR" altLang="en-US" dirty="0">
              <a:latin typeface="Freesentation 4 Regular" pitchFamily="2" charset="-127"/>
              <a:ea typeface="Freesentation 4 Regular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849198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0961C09-1FAA-D28A-F21A-AE71490108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6DA826FB-D09E-6E21-D2F2-A46F0D068379}"/>
              </a:ext>
            </a:extLst>
          </p:cNvPr>
          <p:cNvSpPr/>
          <p:nvPr/>
        </p:nvSpPr>
        <p:spPr>
          <a:xfrm>
            <a:off x="357188" y="1720747"/>
            <a:ext cx="11515725" cy="4723678"/>
          </a:xfrm>
          <a:prstGeom prst="roundRect">
            <a:avLst>
              <a:gd name="adj" fmla="val 2560"/>
            </a:avLst>
          </a:prstGeom>
          <a:solidFill>
            <a:schemeClr val="bg1"/>
          </a:solidFill>
          <a:ln>
            <a:noFill/>
          </a:ln>
          <a:effectLst>
            <a:outerShdw blurRad="152400" dist="762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80D1408-D765-C89D-56D3-A864D89A6465}"/>
              </a:ext>
            </a:extLst>
          </p:cNvPr>
          <p:cNvSpPr txBox="1"/>
          <p:nvPr/>
        </p:nvSpPr>
        <p:spPr>
          <a:xfrm>
            <a:off x="2742212" y="503059"/>
            <a:ext cx="670757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" altLang="ko-KR" sz="4400" b="1" i="0" u="none" strike="noStrike" kern="1200" cap="none" spc="0" normalizeH="0" baseline="0" noProof="0" dirty="0">
                <a:ln>
                  <a:noFill/>
                </a:ln>
                <a:solidFill>
                  <a:srgbClr val="5A6170"/>
                </a:solidFill>
                <a:effectLst/>
                <a:uLnTx/>
                <a:uFillTx/>
                <a:latin typeface="Freesentation 9 Black" pitchFamily="2" charset="-127"/>
                <a:ea typeface="Freesentation 9 Black" pitchFamily="2" charset="-127"/>
                <a:cs typeface="+mn-cs"/>
              </a:rPr>
              <a:t>Project Progress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2802884-4540-EE53-C801-B8BA3B374DE8}"/>
              </a:ext>
            </a:extLst>
          </p:cNvPr>
          <p:cNvSpPr txBox="1"/>
          <p:nvPr/>
        </p:nvSpPr>
        <p:spPr>
          <a:xfrm>
            <a:off x="5020724" y="1296568"/>
            <a:ext cx="21505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5A6170"/>
                </a:solidFill>
                <a:effectLst/>
                <a:uLnTx/>
                <a:uFillTx/>
                <a:latin typeface="Freesentation 4 Regular" pitchFamily="2" charset="-127"/>
                <a:ea typeface="Freesentation 4 Regular" pitchFamily="2" charset="-127"/>
                <a:cs typeface="+mn-cs"/>
              </a:rPr>
              <a:t>차량 </a:t>
            </a:r>
            <a:r>
              <a:rPr kumimoji="1" lang="en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5A6170"/>
                </a:solidFill>
                <a:effectLst/>
                <a:uLnTx/>
                <a:uFillTx/>
                <a:latin typeface="Freesentation 4 Regular" pitchFamily="2" charset="-127"/>
                <a:ea typeface="Freesentation 4 Regular" pitchFamily="2" charset="-127"/>
                <a:cs typeface="+mn-cs"/>
              </a:rPr>
              <a:t>OCR </a:t>
            </a:r>
            <a:r>
              <a:rPr kumimoji="1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5A6170"/>
                </a:solidFill>
                <a:effectLst/>
                <a:uLnTx/>
                <a:uFillTx/>
                <a:latin typeface="Freesentation 4 Regular" pitchFamily="2" charset="-127"/>
                <a:ea typeface="Freesentation 4 Regular" pitchFamily="2" charset="-127"/>
                <a:cs typeface="+mn-cs"/>
              </a:rPr>
              <a:t>프로그램</a:t>
            </a: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058C0528-065F-8761-8373-DB5FB20797C6}"/>
              </a:ext>
            </a:extLst>
          </p:cNvPr>
          <p:cNvSpPr/>
          <p:nvPr/>
        </p:nvSpPr>
        <p:spPr>
          <a:xfrm>
            <a:off x="3443288" y="1914525"/>
            <a:ext cx="5482402" cy="4324043"/>
          </a:xfrm>
          <a:prstGeom prst="roundRect">
            <a:avLst>
              <a:gd name="adj" fmla="val 283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19" name="그림 18" descr="텍스트, 스크린샷, 소프트웨어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4F01DC4-4670-E586-BB38-463038AB79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350" y="3027639"/>
            <a:ext cx="2701326" cy="222085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58890D03-5245-A7AF-6028-B01976CFF157}"/>
              </a:ext>
            </a:extLst>
          </p:cNvPr>
          <p:cNvSpPr txBox="1"/>
          <p:nvPr/>
        </p:nvSpPr>
        <p:spPr>
          <a:xfrm>
            <a:off x="5806005" y="1996806"/>
            <a:ext cx="756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b="1" dirty="0" err="1">
                <a:latin typeface="Freesentation 4 Regular" pitchFamily="2" charset="-127"/>
                <a:ea typeface="Freesentation 4 Regular" pitchFamily="2" charset="-127"/>
              </a:rPr>
              <a:t>전처리</a:t>
            </a:r>
            <a:endParaRPr kumimoji="1" lang="ko-KR" altLang="en-US" b="1" dirty="0">
              <a:latin typeface="Freesentation 4 Regular" pitchFamily="2" charset="-127"/>
              <a:ea typeface="Freesentation 4 Regular" pitchFamily="2" charset="-127"/>
            </a:endParaRPr>
          </a:p>
        </p:txBody>
      </p:sp>
      <p:sp>
        <p:nvSpPr>
          <p:cNvPr id="25" name="정육면체 24">
            <a:extLst>
              <a:ext uri="{FF2B5EF4-FFF2-40B4-BE49-F238E27FC236}">
                <a16:creationId xmlns:a16="http://schemas.microsoft.com/office/drawing/2014/main" id="{FED135A2-D6C6-F511-ABC8-6B524D8E2FC0}"/>
              </a:ext>
            </a:extLst>
          </p:cNvPr>
          <p:cNvSpPr/>
          <p:nvPr/>
        </p:nvSpPr>
        <p:spPr>
          <a:xfrm>
            <a:off x="3771900" y="2658305"/>
            <a:ext cx="1871661" cy="3417453"/>
          </a:xfrm>
          <a:prstGeom prst="cube">
            <a:avLst>
              <a:gd name="adj" fmla="val 7839"/>
            </a:avLst>
          </a:prstGeom>
          <a:solidFill>
            <a:srgbClr val="6C63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8" name="정육면체 27">
            <a:extLst>
              <a:ext uri="{FF2B5EF4-FFF2-40B4-BE49-F238E27FC236}">
                <a16:creationId xmlns:a16="http://schemas.microsoft.com/office/drawing/2014/main" id="{BD803788-3C7B-2CBA-0669-665356E4702B}"/>
              </a:ext>
            </a:extLst>
          </p:cNvPr>
          <p:cNvSpPr/>
          <p:nvPr/>
        </p:nvSpPr>
        <p:spPr>
          <a:xfrm>
            <a:off x="5972173" y="2658306"/>
            <a:ext cx="2600326" cy="1569136"/>
          </a:xfrm>
          <a:prstGeom prst="cube">
            <a:avLst>
              <a:gd name="adj" fmla="val 7839"/>
            </a:avLst>
          </a:prstGeom>
          <a:solidFill>
            <a:srgbClr val="36A1A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9" name="정육면체 28">
            <a:extLst>
              <a:ext uri="{FF2B5EF4-FFF2-40B4-BE49-F238E27FC236}">
                <a16:creationId xmlns:a16="http://schemas.microsoft.com/office/drawing/2014/main" id="{646A0464-B5F9-841C-A3A9-BC8D63C20898}"/>
              </a:ext>
            </a:extLst>
          </p:cNvPr>
          <p:cNvSpPr/>
          <p:nvPr/>
        </p:nvSpPr>
        <p:spPr>
          <a:xfrm>
            <a:off x="5972173" y="4421221"/>
            <a:ext cx="2600327" cy="1654538"/>
          </a:xfrm>
          <a:prstGeom prst="cube">
            <a:avLst>
              <a:gd name="adj" fmla="val 7839"/>
            </a:avLst>
          </a:prstGeom>
          <a:solidFill>
            <a:srgbClr val="1431C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F423006-06D9-08FD-5B7D-F71B74F297C3}"/>
              </a:ext>
            </a:extLst>
          </p:cNvPr>
          <p:cNvSpPr txBox="1"/>
          <p:nvPr/>
        </p:nvSpPr>
        <p:spPr>
          <a:xfrm>
            <a:off x="3830924" y="3852953"/>
            <a:ext cx="1694685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400" dirty="0">
                <a:solidFill>
                  <a:schemeClr val="bg1"/>
                </a:solidFill>
                <a:latin typeface="Freesentation 4 Regular" pitchFamily="2" charset="-127"/>
                <a:ea typeface="Freesentation 4 Regular" pitchFamily="2" charset="-127"/>
              </a:rPr>
              <a:t>모든 이미지 경로 인덱싱 </a:t>
            </a:r>
            <a:r>
              <a:rPr kumimoji="1" lang="en-US" altLang="ko-KR" sz="1400" dirty="0">
                <a:solidFill>
                  <a:schemeClr val="bg1"/>
                </a:solidFill>
                <a:latin typeface="Freesentation 4 Regular" pitchFamily="2" charset="-127"/>
                <a:ea typeface="Freesentation 4 Regular" pitchFamily="2" charset="-127"/>
              </a:rPr>
              <a:t>(</a:t>
            </a:r>
            <a:r>
              <a:rPr kumimoji="1" lang="en" altLang="ko-KR" sz="1400" dirty="0">
                <a:solidFill>
                  <a:schemeClr val="bg1"/>
                </a:solidFill>
                <a:latin typeface="Freesentation 4 Regular" pitchFamily="2" charset="-127"/>
                <a:ea typeface="Freesentation 4 Regular" pitchFamily="2" charset="-127"/>
              </a:rPr>
              <a:t>IMG_IDX)</a:t>
            </a:r>
            <a:br>
              <a:rPr kumimoji="1" lang="en" altLang="ko-KR" sz="1400" dirty="0">
                <a:solidFill>
                  <a:schemeClr val="bg1"/>
                </a:solidFill>
                <a:latin typeface="Freesentation 4 Regular" pitchFamily="2" charset="-127"/>
                <a:ea typeface="Freesentation 4 Regular" pitchFamily="2" charset="-127"/>
              </a:rPr>
            </a:br>
            <a:r>
              <a:rPr kumimoji="1" lang="ko-KR" altLang="en-US" sz="1400" dirty="0">
                <a:solidFill>
                  <a:schemeClr val="bg1"/>
                </a:solidFill>
                <a:latin typeface="Freesentation 4 Regular" pitchFamily="2" charset="-127"/>
                <a:ea typeface="Freesentation 4 Regular" pitchFamily="2" charset="-127"/>
              </a:rPr>
              <a:t>모든 </a:t>
            </a:r>
            <a:r>
              <a:rPr kumimoji="1" lang="en" altLang="ko-KR" sz="1400" dirty="0">
                <a:solidFill>
                  <a:schemeClr val="bg1"/>
                </a:solidFill>
                <a:latin typeface="Freesentation 4 Regular" pitchFamily="2" charset="-127"/>
                <a:ea typeface="Freesentation 4 Regular" pitchFamily="2" charset="-127"/>
              </a:rPr>
              <a:t>JSON </a:t>
            </a:r>
            <a:r>
              <a:rPr kumimoji="1" lang="ko-KR" altLang="en-US" sz="1400" dirty="0" err="1">
                <a:solidFill>
                  <a:schemeClr val="bg1"/>
                </a:solidFill>
                <a:latin typeface="Freesentation 4 Regular" pitchFamily="2" charset="-127"/>
                <a:ea typeface="Freesentation 4 Regular" pitchFamily="2" charset="-127"/>
              </a:rPr>
              <a:t>어노테이션</a:t>
            </a:r>
            <a:r>
              <a:rPr kumimoji="1" lang="ko-KR" altLang="en-US" sz="1400" dirty="0">
                <a:solidFill>
                  <a:schemeClr val="bg1"/>
                </a:solidFill>
                <a:latin typeface="Freesentation 4 Regular" pitchFamily="2" charset="-127"/>
                <a:ea typeface="Freesentation 4 Regular" pitchFamily="2" charset="-127"/>
              </a:rPr>
              <a:t> 로드 및 통합</a:t>
            </a:r>
            <a:endParaRPr kumimoji="1" lang="en-US" altLang="ko-KR" sz="1400" dirty="0">
              <a:solidFill>
                <a:schemeClr val="bg1"/>
              </a:solidFill>
              <a:latin typeface="Freesentation 4 Regular" pitchFamily="2" charset="-127"/>
              <a:ea typeface="Freesentation 4 Regular" pitchFamily="2" charset="-127"/>
            </a:endParaRPr>
          </a:p>
          <a:p>
            <a:pPr algn="ctr"/>
            <a:r>
              <a:rPr kumimoji="1" lang="ko-KR" altLang="en-US" sz="1400" dirty="0">
                <a:solidFill>
                  <a:schemeClr val="bg1"/>
                </a:solidFill>
                <a:latin typeface="Freesentation 4 Regular" pitchFamily="2" charset="-127"/>
                <a:ea typeface="Freesentation 4 Regular" pitchFamily="2" charset="-127"/>
              </a:rPr>
              <a:t>랜덤 </a:t>
            </a:r>
            <a:r>
              <a:rPr kumimoji="1" lang="ko-KR" altLang="en-US" sz="1400" dirty="0" err="1">
                <a:solidFill>
                  <a:schemeClr val="bg1"/>
                </a:solidFill>
                <a:latin typeface="Freesentation 4 Regular" pitchFamily="2" charset="-127"/>
                <a:ea typeface="Freesentation 4 Regular" pitchFamily="2" charset="-127"/>
              </a:rPr>
              <a:t>셔플</a:t>
            </a:r>
            <a:r>
              <a:rPr kumimoji="1" lang="ko-KR" altLang="en-US" sz="1400" dirty="0">
                <a:solidFill>
                  <a:schemeClr val="bg1"/>
                </a:solidFill>
                <a:latin typeface="Freesentation 4 Regular" pitchFamily="2" charset="-127"/>
                <a:ea typeface="Freesentation 4 Regular" pitchFamily="2" charset="-127"/>
              </a:rPr>
              <a:t> 후 </a:t>
            </a:r>
            <a:r>
              <a:rPr kumimoji="1" lang="en" altLang="ko-KR" sz="1400" dirty="0">
                <a:solidFill>
                  <a:schemeClr val="bg1"/>
                </a:solidFill>
                <a:latin typeface="Freesentation 4 Regular" pitchFamily="2" charset="-127"/>
                <a:ea typeface="Freesentation 4 Regular" pitchFamily="2" charset="-127"/>
              </a:rPr>
              <a:t>Train/Validation </a:t>
            </a:r>
            <a:r>
              <a:rPr kumimoji="1" lang="ko-KR" altLang="en-US" sz="1400" dirty="0">
                <a:solidFill>
                  <a:schemeClr val="bg1"/>
                </a:solidFill>
                <a:latin typeface="Freesentation 4 Regular" pitchFamily="2" charset="-127"/>
                <a:ea typeface="Freesentation 4 Regular" pitchFamily="2" charset="-127"/>
              </a:rPr>
              <a:t>분리 </a:t>
            </a:r>
            <a:r>
              <a:rPr kumimoji="1" lang="en-US" altLang="ko-KR" sz="1400" dirty="0">
                <a:solidFill>
                  <a:schemeClr val="bg1"/>
                </a:solidFill>
                <a:latin typeface="Freesentation 4 Regular" pitchFamily="2" charset="-127"/>
                <a:ea typeface="Freesentation 4 Regular" pitchFamily="2" charset="-127"/>
              </a:rPr>
              <a:t>(8:2)</a:t>
            </a:r>
            <a:endParaRPr kumimoji="1" lang="ko-KR" altLang="en-US" sz="1400" dirty="0">
              <a:solidFill>
                <a:schemeClr val="bg1"/>
              </a:solidFill>
              <a:latin typeface="Freesentation 4 Regular" pitchFamily="2" charset="-127"/>
              <a:ea typeface="Freesentation 4 Regular" pitchFamily="2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2F8E7C0-61CB-5178-7DBA-02362F27FBF5}"/>
              </a:ext>
            </a:extLst>
          </p:cNvPr>
          <p:cNvSpPr txBox="1"/>
          <p:nvPr/>
        </p:nvSpPr>
        <p:spPr>
          <a:xfrm>
            <a:off x="5878800" y="3321747"/>
            <a:ext cx="258494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400" dirty="0">
                <a:solidFill>
                  <a:schemeClr val="bg1"/>
                </a:solidFill>
                <a:latin typeface="Freesentation 4 Regular" pitchFamily="2" charset="-127"/>
                <a:ea typeface="Freesentation 4 Regular" pitchFamily="2" charset="-127"/>
              </a:rPr>
              <a:t>-</a:t>
            </a:r>
            <a:r>
              <a:rPr kumimoji="1" lang="en" altLang="ko-KR" sz="1400" dirty="0" err="1">
                <a:solidFill>
                  <a:schemeClr val="bg1"/>
                </a:solidFill>
                <a:latin typeface="Freesentation 4 Regular" pitchFamily="2" charset="-127"/>
                <a:ea typeface="Freesentation 4 Regular" pitchFamily="2" charset="-127"/>
              </a:rPr>
              <a:t>bbox</a:t>
            </a:r>
            <a:r>
              <a:rPr kumimoji="1" lang="en" altLang="ko-KR" sz="1400" dirty="0">
                <a:solidFill>
                  <a:schemeClr val="bg1"/>
                </a:solidFill>
                <a:latin typeface="Freesentation 4 Regular" pitchFamily="2" charset="-127"/>
                <a:ea typeface="Freesentation 4 Regular" pitchFamily="2" charset="-127"/>
              </a:rPr>
              <a:t> </a:t>
            </a:r>
            <a:r>
              <a:rPr kumimoji="1" lang="ko-KR" altLang="en-US" sz="1400" dirty="0">
                <a:solidFill>
                  <a:schemeClr val="bg1"/>
                </a:solidFill>
                <a:latin typeface="Freesentation 4 Regular" pitchFamily="2" charset="-127"/>
                <a:ea typeface="Freesentation 4 Regular" pitchFamily="2" charset="-127"/>
              </a:rPr>
              <a:t>라벨을 </a:t>
            </a:r>
            <a:r>
              <a:rPr kumimoji="1" lang="en" altLang="ko-KR" sz="1400" dirty="0">
                <a:solidFill>
                  <a:schemeClr val="bg1"/>
                </a:solidFill>
                <a:latin typeface="Freesentation 4 Regular" pitchFamily="2" charset="-127"/>
                <a:ea typeface="Freesentation 4 Regular" pitchFamily="2" charset="-127"/>
              </a:rPr>
              <a:t>YOLO </a:t>
            </a:r>
            <a:r>
              <a:rPr kumimoji="1" lang="ko-KR" altLang="en-US" sz="1400" dirty="0">
                <a:solidFill>
                  <a:schemeClr val="bg1"/>
                </a:solidFill>
                <a:latin typeface="Freesentation 4 Regular" pitchFamily="2" charset="-127"/>
                <a:ea typeface="Freesentation 4 Regular" pitchFamily="2" charset="-127"/>
              </a:rPr>
              <a:t>형식으로 </a:t>
            </a:r>
            <a:endParaRPr kumimoji="1" lang="en-US" altLang="ko-KR" sz="1400" dirty="0">
              <a:solidFill>
                <a:schemeClr val="bg1"/>
              </a:solidFill>
              <a:latin typeface="Freesentation 4 Regular" pitchFamily="2" charset="-127"/>
              <a:ea typeface="Freesentation 4 Regular" pitchFamily="2" charset="-127"/>
            </a:endParaRPr>
          </a:p>
          <a:p>
            <a:pPr algn="ctr"/>
            <a:r>
              <a:rPr kumimoji="1" lang="ko-KR" altLang="en-US" sz="1400" dirty="0">
                <a:solidFill>
                  <a:schemeClr val="bg1"/>
                </a:solidFill>
                <a:latin typeface="Freesentation 4 Regular" pitchFamily="2" charset="-127"/>
                <a:ea typeface="Freesentation 4 Regular" pitchFamily="2" charset="-127"/>
              </a:rPr>
              <a:t>변환하여 </a:t>
            </a:r>
            <a:r>
              <a:rPr kumimoji="1" lang="en" altLang="ko-KR" sz="1400" dirty="0">
                <a:solidFill>
                  <a:schemeClr val="bg1"/>
                </a:solidFill>
                <a:latin typeface="Freesentation 4 Regular" pitchFamily="2" charset="-127"/>
                <a:ea typeface="Freesentation 4 Regular" pitchFamily="2" charset="-127"/>
              </a:rPr>
              <a:t>txt </a:t>
            </a:r>
            <a:r>
              <a:rPr kumimoji="1" lang="ko-KR" altLang="en-US" sz="1400" dirty="0">
                <a:solidFill>
                  <a:schemeClr val="bg1"/>
                </a:solidFill>
                <a:latin typeface="Freesentation 4 Regular" pitchFamily="2" charset="-127"/>
                <a:ea typeface="Freesentation 4 Regular" pitchFamily="2" charset="-127"/>
              </a:rPr>
              <a:t>파일로 저장</a:t>
            </a:r>
            <a:endParaRPr kumimoji="1" lang="en-US" altLang="ko-KR" sz="1400" dirty="0">
              <a:solidFill>
                <a:schemeClr val="bg1"/>
              </a:solidFill>
              <a:latin typeface="Freesentation 4 Regular" pitchFamily="2" charset="-127"/>
              <a:ea typeface="Freesentation 4 Regular" pitchFamily="2" charset="-127"/>
            </a:endParaRPr>
          </a:p>
          <a:p>
            <a:pPr algn="ctr"/>
            <a:r>
              <a:rPr kumimoji="1" lang="en-US" altLang="ko-KR" sz="1400" dirty="0">
                <a:solidFill>
                  <a:schemeClr val="bg1"/>
                </a:solidFill>
                <a:latin typeface="Freesentation 4 Regular" pitchFamily="2" charset="-127"/>
                <a:ea typeface="Freesentation 4 Regular" pitchFamily="2" charset="-127"/>
              </a:rPr>
              <a:t>-</a:t>
            </a:r>
            <a:r>
              <a:rPr kumimoji="1" lang="en" altLang="ko-KR" sz="1400" dirty="0" err="1">
                <a:solidFill>
                  <a:schemeClr val="bg1"/>
                </a:solidFill>
                <a:latin typeface="Freesentation 4 Regular" pitchFamily="2" charset="-127"/>
                <a:ea typeface="Freesentation 4 Regular" pitchFamily="2" charset="-127"/>
              </a:rPr>
              <a:t>yaml</a:t>
            </a:r>
            <a:r>
              <a:rPr kumimoji="1" lang="en" altLang="ko-KR" sz="1400" dirty="0">
                <a:solidFill>
                  <a:schemeClr val="bg1"/>
                </a:solidFill>
                <a:latin typeface="Freesentation 4 Regular" pitchFamily="2" charset="-127"/>
                <a:ea typeface="Freesentation 4 Regular" pitchFamily="2" charset="-127"/>
              </a:rPr>
              <a:t> </a:t>
            </a:r>
            <a:r>
              <a:rPr kumimoji="1" lang="ko-KR" altLang="en-US" sz="1400" dirty="0">
                <a:solidFill>
                  <a:schemeClr val="bg1"/>
                </a:solidFill>
                <a:latin typeface="Freesentation 4 Regular" pitchFamily="2" charset="-127"/>
                <a:ea typeface="Freesentation 4 Regular" pitchFamily="2" charset="-127"/>
              </a:rPr>
              <a:t>파일 자동 생성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56DB5A8-7F2D-2837-A943-39AB493E0CC7}"/>
              </a:ext>
            </a:extLst>
          </p:cNvPr>
          <p:cNvSpPr txBox="1"/>
          <p:nvPr/>
        </p:nvSpPr>
        <p:spPr>
          <a:xfrm>
            <a:off x="5972173" y="5248490"/>
            <a:ext cx="24838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400" dirty="0" err="1">
                <a:solidFill>
                  <a:schemeClr val="bg1"/>
                </a:solidFill>
                <a:latin typeface="Freesentation 4 Regular" pitchFamily="2" charset="-127"/>
                <a:ea typeface="Freesentation 4 Regular" pitchFamily="2" charset="-127"/>
              </a:rPr>
              <a:t>크롭</a:t>
            </a:r>
            <a:r>
              <a:rPr kumimoji="1" lang="ko-KR" altLang="en-US" sz="1400" dirty="0">
                <a:solidFill>
                  <a:schemeClr val="bg1"/>
                </a:solidFill>
                <a:latin typeface="Freesentation 4 Regular" pitchFamily="2" charset="-127"/>
                <a:ea typeface="Freesentation 4 Regular" pitchFamily="2" charset="-127"/>
              </a:rPr>
              <a:t> 된 번호판 이미지 </a:t>
            </a:r>
            <a:r>
              <a:rPr kumimoji="1" lang="en" altLang="ko-KR" sz="1400" dirty="0">
                <a:solidFill>
                  <a:schemeClr val="bg1"/>
                </a:solidFill>
                <a:latin typeface="Freesentation 4 Regular" pitchFamily="2" charset="-127"/>
                <a:ea typeface="Freesentation 4 Regular" pitchFamily="2" charset="-127"/>
              </a:rPr>
              <a:t>JSON</a:t>
            </a:r>
            <a:r>
              <a:rPr kumimoji="1" lang="ko-KR" altLang="en-US" sz="1400" dirty="0">
                <a:solidFill>
                  <a:schemeClr val="bg1"/>
                </a:solidFill>
                <a:latin typeface="Freesentation 4 Regular" pitchFamily="2" charset="-127"/>
                <a:ea typeface="Freesentation 4 Regular" pitchFamily="2" charset="-127"/>
              </a:rPr>
              <a:t>에서</a:t>
            </a:r>
            <a:endParaRPr kumimoji="1" lang="en-US" altLang="ko-KR" sz="1400" dirty="0">
              <a:solidFill>
                <a:schemeClr val="bg1"/>
              </a:solidFill>
              <a:latin typeface="Freesentation 4 Regular" pitchFamily="2" charset="-127"/>
              <a:ea typeface="Freesentation 4 Regular" pitchFamily="2" charset="-127"/>
            </a:endParaRPr>
          </a:p>
          <a:p>
            <a:pPr algn="ctr"/>
            <a:r>
              <a:rPr kumimoji="1" lang="ko-KR" altLang="en-US" sz="1400" dirty="0">
                <a:solidFill>
                  <a:schemeClr val="bg1"/>
                </a:solidFill>
                <a:latin typeface="Freesentation 4 Regular" pitchFamily="2" charset="-127"/>
                <a:ea typeface="Freesentation 4 Regular" pitchFamily="2" charset="-127"/>
              </a:rPr>
              <a:t> 번호판 텍스트 추출</a:t>
            </a:r>
            <a:r>
              <a:rPr kumimoji="1" lang="en-US" altLang="ko-KR" sz="1400" dirty="0">
                <a:solidFill>
                  <a:schemeClr val="bg1"/>
                </a:solidFill>
                <a:latin typeface="Freesentation 4 Regular" pitchFamily="2" charset="-127"/>
                <a:ea typeface="Freesentation 4 Regular" pitchFamily="2" charset="-127"/>
              </a:rPr>
              <a:t>,</a:t>
            </a:r>
            <a:r>
              <a:rPr kumimoji="1" lang="ko-KR" altLang="en-US" sz="1400" dirty="0">
                <a:solidFill>
                  <a:schemeClr val="bg1"/>
                </a:solidFill>
                <a:latin typeface="Freesentation 4 Regular" pitchFamily="2" charset="-127"/>
                <a:ea typeface="Freesentation 4 Regular" pitchFamily="2" charset="-127"/>
              </a:rPr>
              <a:t> </a:t>
            </a:r>
            <a:r>
              <a:rPr kumimoji="1" lang="en" altLang="ko-KR" sz="1400" dirty="0">
                <a:solidFill>
                  <a:schemeClr val="bg1"/>
                </a:solidFill>
                <a:latin typeface="Freesentation 4 Regular" pitchFamily="2" charset="-127"/>
                <a:ea typeface="Freesentation 4 Regular" pitchFamily="2" charset="-127"/>
              </a:rPr>
              <a:t>CSV </a:t>
            </a:r>
            <a:r>
              <a:rPr kumimoji="1" lang="ko-KR" altLang="en-US" sz="1400" dirty="0">
                <a:solidFill>
                  <a:schemeClr val="bg1"/>
                </a:solidFill>
                <a:latin typeface="Freesentation 4 Regular" pitchFamily="2" charset="-127"/>
                <a:ea typeface="Freesentation 4 Regular" pitchFamily="2" charset="-127"/>
              </a:rPr>
              <a:t>파일로 저장</a:t>
            </a:r>
          </a:p>
        </p:txBody>
      </p: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88AAF987-860C-B159-3536-A18886D620C9}"/>
              </a:ext>
            </a:extLst>
          </p:cNvPr>
          <p:cNvSpPr/>
          <p:nvPr/>
        </p:nvSpPr>
        <p:spPr>
          <a:xfrm>
            <a:off x="3843672" y="2582222"/>
            <a:ext cx="1569751" cy="673407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b="1" dirty="0">
                <a:solidFill>
                  <a:schemeClr val="tx1"/>
                </a:solidFill>
                <a:latin typeface="Freesentation 6 SemiBold" pitchFamily="2" charset="-127"/>
                <a:ea typeface="Freesentation 6 SemiBold" pitchFamily="2" charset="-127"/>
              </a:rPr>
              <a:t>이미지와 </a:t>
            </a:r>
            <a:r>
              <a:rPr kumimoji="1" lang="en" altLang="ko-KR" b="1" dirty="0">
                <a:solidFill>
                  <a:schemeClr val="tx1"/>
                </a:solidFill>
                <a:latin typeface="Freesentation 6 SemiBold" pitchFamily="2" charset="-127"/>
                <a:ea typeface="Freesentation 6 SemiBold" pitchFamily="2" charset="-127"/>
              </a:rPr>
              <a:t>JSON </a:t>
            </a:r>
            <a:r>
              <a:rPr kumimoji="1" lang="ko-KR" altLang="en-US" b="1" dirty="0">
                <a:solidFill>
                  <a:schemeClr val="tx1"/>
                </a:solidFill>
                <a:latin typeface="Freesentation 6 SemiBold" pitchFamily="2" charset="-127"/>
                <a:ea typeface="Freesentation 6 SemiBold" pitchFamily="2" charset="-127"/>
              </a:rPr>
              <a:t>파일 로딩</a:t>
            </a:r>
          </a:p>
        </p:txBody>
      </p:sp>
      <p:sp>
        <p:nvSpPr>
          <p:cNvPr id="34" name="모서리가 둥근 직사각형 33">
            <a:extLst>
              <a:ext uri="{FF2B5EF4-FFF2-40B4-BE49-F238E27FC236}">
                <a16:creationId xmlns:a16="http://schemas.microsoft.com/office/drawing/2014/main" id="{38803B8D-6B08-D46B-4FC0-828BBCC78BA7}"/>
              </a:ext>
            </a:extLst>
          </p:cNvPr>
          <p:cNvSpPr/>
          <p:nvPr/>
        </p:nvSpPr>
        <p:spPr>
          <a:xfrm>
            <a:off x="6384681" y="2582221"/>
            <a:ext cx="1569751" cy="673407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" altLang="ko-KR" b="1" dirty="0">
                <a:solidFill>
                  <a:schemeClr val="tx1"/>
                </a:solidFill>
                <a:latin typeface="Freesentation 6 SemiBold" pitchFamily="2" charset="-127"/>
                <a:ea typeface="Freesentation 6 SemiBold" pitchFamily="2" charset="-127"/>
              </a:rPr>
              <a:t>Detection </a:t>
            </a:r>
          </a:p>
          <a:p>
            <a:pPr algn="ctr"/>
            <a:r>
              <a:rPr kumimoji="1" lang="ko-KR" altLang="en-US" b="1" dirty="0">
                <a:solidFill>
                  <a:schemeClr val="tx1"/>
                </a:solidFill>
                <a:latin typeface="Freesentation 6 SemiBold" pitchFamily="2" charset="-127"/>
                <a:ea typeface="Freesentation 6 SemiBold" pitchFamily="2" charset="-127"/>
              </a:rPr>
              <a:t>데이터셋 구성</a:t>
            </a:r>
          </a:p>
        </p:txBody>
      </p:sp>
      <p:sp>
        <p:nvSpPr>
          <p:cNvPr id="35" name="모서리가 둥근 직사각형 34">
            <a:extLst>
              <a:ext uri="{FF2B5EF4-FFF2-40B4-BE49-F238E27FC236}">
                <a16:creationId xmlns:a16="http://schemas.microsoft.com/office/drawing/2014/main" id="{FFCCA78F-2752-B2E4-DC54-A8E0EF5EF095}"/>
              </a:ext>
            </a:extLst>
          </p:cNvPr>
          <p:cNvSpPr/>
          <p:nvPr/>
        </p:nvSpPr>
        <p:spPr>
          <a:xfrm>
            <a:off x="6384680" y="4317747"/>
            <a:ext cx="1569751" cy="673407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" altLang="ko-KR" b="1" dirty="0">
                <a:solidFill>
                  <a:schemeClr val="tx1"/>
                </a:solidFill>
                <a:latin typeface="Freesentation 6 SemiBold" pitchFamily="2" charset="-127"/>
                <a:ea typeface="Freesentation 6 SemiBold" pitchFamily="2" charset="-127"/>
              </a:rPr>
              <a:t>Recognition </a:t>
            </a:r>
            <a:r>
              <a:rPr kumimoji="1" lang="ko-KR" altLang="en-US" b="1" dirty="0">
                <a:solidFill>
                  <a:schemeClr val="tx1"/>
                </a:solidFill>
                <a:latin typeface="Freesentation 6 SemiBold" pitchFamily="2" charset="-127"/>
                <a:ea typeface="Freesentation 6 SemiBold" pitchFamily="2" charset="-127"/>
              </a:rPr>
              <a:t>데이터셋 구성</a:t>
            </a:r>
          </a:p>
        </p:txBody>
      </p:sp>
      <p:pic>
        <p:nvPicPr>
          <p:cNvPr id="36" name="그림 35" descr="블랙, 어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E85D658-4F24-BCEE-E114-EAC48EDB3A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7120" y="2885150"/>
            <a:ext cx="1087699" cy="1087699"/>
          </a:xfrm>
          <a:prstGeom prst="rect">
            <a:avLst/>
          </a:prstGeom>
        </p:spPr>
      </p:pic>
      <p:pic>
        <p:nvPicPr>
          <p:cNvPr id="37" name="그림 36" descr="블랙, 어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9B6DAF1-2D1C-5250-FE10-E52649A3D7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7120" y="4639310"/>
            <a:ext cx="1087699" cy="1087699"/>
          </a:xfrm>
          <a:prstGeom prst="rect">
            <a:avLst/>
          </a:prstGeom>
        </p:spPr>
      </p:pic>
      <p:pic>
        <p:nvPicPr>
          <p:cNvPr id="38" name="그림 37" descr="블랙, 어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E16FCCB-25C2-05C7-78FF-1E7B02B559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3395" y="3757655"/>
            <a:ext cx="754156" cy="754156"/>
          </a:xfrm>
          <a:prstGeom prst="rect">
            <a:avLst/>
          </a:prstGeom>
        </p:spPr>
      </p:pic>
      <p:pic>
        <p:nvPicPr>
          <p:cNvPr id="40" name="그림 39" descr="텍스트, 폰트, 로고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B05FB8BE-575E-79C9-B6CC-558128088B3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3532" r="24830" b="27554"/>
          <a:stretch>
            <a:fillRect/>
          </a:stretch>
        </p:blipFill>
        <p:spPr>
          <a:xfrm>
            <a:off x="10626587" y="2996572"/>
            <a:ext cx="734509" cy="864853"/>
          </a:xfrm>
          <a:prstGeom prst="rect">
            <a:avLst/>
          </a:prstGeom>
        </p:spPr>
      </p:pic>
      <p:pic>
        <p:nvPicPr>
          <p:cNvPr id="42" name="그림 41" descr="텍스트, 디자인, 봉투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74B128C-E7DD-030E-363B-72826B569C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23216" y="3016249"/>
            <a:ext cx="673100" cy="825500"/>
          </a:xfrm>
          <a:prstGeom prst="rect">
            <a:avLst/>
          </a:prstGeom>
        </p:spPr>
      </p:pic>
      <p:pic>
        <p:nvPicPr>
          <p:cNvPr id="44" name="그림 43" descr="텍스트, 화이트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B02D26F-E279-B0BD-4AF5-2806CED1EF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09178" y="4776759"/>
            <a:ext cx="660400" cy="812800"/>
          </a:xfrm>
          <a:prstGeom prst="rect">
            <a:avLst/>
          </a:prstGeom>
        </p:spPr>
      </p:pic>
      <p:pic>
        <p:nvPicPr>
          <p:cNvPr id="45" name="그림 44" descr="블랙, 어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3CBB446-1325-A907-3C38-E4C229511D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6470" y="3255629"/>
            <a:ext cx="491326" cy="491326"/>
          </a:xfrm>
          <a:prstGeom prst="rect">
            <a:avLst/>
          </a:prstGeom>
        </p:spPr>
      </p:pic>
      <p:pic>
        <p:nvPicPr>
          <p:cNvPr id="46" name="그림 45" descr="블랙, 어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1A61EE9-7794-320C-3BF2-37DAAC3190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7191" y="5022793"/>
            <a:ext cx="491326" cy="49132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39AB22C-6B78-AFA3-35DC-769D777EC90F}"/>
              </a:ext>
            </a:extLst>
          </p:cNvPr>
          <p:cNvSpPr txBox="1"/>
          <p:nvPr/>
        </p:nvSpPr>
        <p:spPr>
          <a:xfrm>
            <a:off x="11366090" y="6444424"/>
            <a:ext cx="825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>
                <a:latin typeface="Freesentation 4 Regular" pitchFamily="2" charset="-127"/>
                <a:ea typeface="Freesentation 4 Regular" pitchFamily="2" charset="-127"/>
              </a:rPr>
              <a:t>6/19</a:t>
            </a:r>
            <a:endParaRPr kumimoji="1" lang="ko-KR" altLang="en-US" dirty="0">
              <a:latin typeface="Freesentation 4 Regular" pitchFamily="2" charset="-127"/>
              <a:ea typeface="Freesentation 4 Regular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24618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B0C268F-4B54-5A39-729F-868C0F1243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모서리가 둥근 직사각형 38">
            <a:extLst>
              <a:ext uri="{FF2B5EF4-FFF2-40B4-BE49-F238E27FC236}">
                <a16:creationId xmlns:a16="http://schemas.microsoft.com/office/drawing/2014/main" id="{74BD88CA-A047-8D3D-3DB3-CDBFEE699CDE}"/>
              </a:ext>
            </a:extLst>
          </p:cNvPr>
          <p:cNvSpPr/>
          <p:nvPr/>
        </p:nvSpPr>
        <p:spPr>
          <a:xfrm>
            <a:off x="6496450" y="1893724"/>
            <a:ext cx="5084897" cy="4461217"/>
          </a:xfrm>
          <a:prstGeom prst="roundRect">
            <a:avLst>
              <a:gd name="adj" fmla="val 4391"/>
            </a:avLst>
          </a:prstGeom>
          <a:solidFill>
            <a:schemeClr val="bg1"/>
          </a:solidFill>
          <a:ln>
            <a:noFill/>
          </a:ln>
          <a:effectLst>
            <a:outerShdw blurRad="152400" dist="762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40" name="모서리가 둥근 직사각형 39">
            <a:extLst>
              <a:ext uri="{FF2B5EF4-FFF2-40B4-BE49-F238E27FC236}">
                <a16:creationId xmlns:a16="http://schemas.microsoft.com/office/drawing/2014/main" id="{45D50C3D-B381-282D-0E3C-C07567558366}"/>
              </a:ext>
            </a:extLst>
          </p:cNvPr>
          <p:cNvSpPr/>
          <p:nvPr/>
        </p:nvSpPr>
        <p:spPr>
          <a:xfrm>
            <a:off x="6571095" y="1974684"/>
            <a:ext cx="4935608" cy="4304963"/>
          </a:xfrm>
          <a:prstGeom prst="roundRect">
            <a:avLst>
              <a:gd name="adj" fmla="val 4391"/>
            </a:avLst>
          </a:prstGeom>
          <a:noFill/>
          <a:ln>
            <a:solidFill>
              <a:schemeClr val="accent1">
                <a:shade val="15000"/>
              </a:schemeClr>
            </a:solidFill>
            <a:prstDash val="dash"/>
          </a:ln>
          <a:effectLst>
            <a:outerShdw blurRad="152400" dist="762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D959C67-29FC-0011-52D2-5F2967B05FC7}"/>
              </a:ext>
            </a:extLst>
          </p:cNvPr>
          <p:cNvSpPr txBox="1"/>
          <p:nvPr/>
        </p:nvSpPr>
        <p:spPr>
          <a:xfrm>
            <a:off x="2742212" y="503059"/>
            <a:ext cx="670757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" altLang="ko-KR" sz="4400" b="1" i="0" u="none" strike="noStrike" kern="1200" cap="none" spc="0" normalizeH="0" baseline="0" noProof="0" dirty="0">
                <a:ln>
                  <a:noFill/>
                </a:ln>
                <a:solidFill>
                  <a:srgbClr val="5A6170"/>
                </a:solidFill>
                <a:effectLst/>
                <a:uLnTx/>
                <a:uFillTx/>
                <a:latin typeface="Freesentation 9 Black" pitchFamily="2" charset="-127"/>
                <a:ea typeface="Freesentation 9 Black" pitchFamily="2" charset="-127"/>
                <a:cs typeface="+mn-cs"/>
              </a:rPr>
              <a:t>Project Progress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05D8BB4-7AE5-3D3B-5494-33E851F084F1}"/>
              </a:ext>
            </a:extLst>
          </p:cNvPr>
          <p:cNvSpPr txBox="1"/>
          <p:nvPr/>
        </p:nvSpPr>
        <p:spPr>
          <a:xfrm>
            <a:off x="5020724" y="1296568"/>
            <a:ext cx="21505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5A6170"/>
                </a:solidFill>
                <a:effectLst/>
                <a:uLnTx/>
                <a:uFillTx/>
                <a:latin typeface="Freesentation 4 Regular" pitchFamily="2" charset="-127"/>
                <a:ea typeface="Freesentation 4 Regular" pitchFamily="2" charset="-127"/>
                <a:cs typeface="+mn-cs"/>
              </a:rPr>
              <a:t>차량 </a:t>
            </a:r>
            <a:r>
              <a:rPr kumimoji="1" lang="en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5A6170"/>
                </a:solidFill>
                <a:effectLst/>
                <a:uLnTx/>
                <a:uFillTx/>
                <a:latin typeface="Freesentation 4 Regular" pitchFamily="2" charset="-127"/>
                <a:ea typeface="Freesentation 4 Regular" pitchFamily="2" charset="-127"/>
                <a:cs typeface="+mn-cs"/>
              </a:rPr>
              <a:t>OCR </a:t>
            </a:r>
            <a:r>
              <a:rPr kumimoji="1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5A6170"/>
                </a:solidFill>
                <a:effectLst/>
                <a:uLnTx/>
                <a:uFillTx/>
                <a:latin typeface="Freesentation 4 Regular" pitchFamily="2" charset="-127"/>
                <a:ea typeface="Freesentation 4 Regular" pitchFamily="2" charset="-127"/>
                <a:cs typeface="+mn-cs"/>
              </a:rPr>
              <a:t>프로그램</a:t>
            </a: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74BD88CA-A047-8D3D-3DB3-CDBFEE699CDE}"/>
              </a:ext>
            </a:extLst>
          </p:cNvPr>
          <p:cNvSpPr/>
          <p:nvPr/>
        </p:nvSpPr>
        <p:spPr>
          <a:xfrm>
            <a:off x="603484" y="1893724"/>
            <a:ext cx="5092061" cy="4461217"/>
          </a:xfrm>
          <a:prstGeom prst="roundRect">
            <a:avLst>
              <a:gd name="adj" fmla="val 4391"/>
            </a:avLst>
          </a:prstGeom>
          <a:solidFill>
            <a:schemeClr val="bg1"/>
          </a:solidFill>
          <a:ln>
            <a:noFill/>
          </a:ln>
          <a:effectLst>
            <a:outerShdw blurRad="152400" dist="762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792480" y="2059616"/>
            <a:ext cx="4742688" cy="3012629"/>
          </a:xfrm>
          <a:prstGeom prst="roundRect">
            <a:avLst>
              <a:gd name="adj" fmla="val 2751"/>
            </a:avLst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outerShdw blurRad="152400" dist="508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4" name="그림 33" descr="블랙, 어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4DAF4610-33D3-F48F-7590-B25580D026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5545" y="3723879"/>
            <a:ext cx="800906" cy="800906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1FCAE504-F136-7214-B794-43D7BB086961}"/>
              </a:ext>
            </a:extLst>
          </p:cNvPr>
          <p:cNvSpPr txBox="1"/>
          <p:nvPr/>
        </p:nvSpPr>
        <p:spPr>
          <a:xfrm>
            <a:off x="965121" y="5235317"/>
            <a:ext cx="4388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600" dirty="0">
                <a:latin typeface="Freesentation 4 Regular" pitchFamily="2" charset="-127"/>
                <a:ea typeface="Freesentation 4 Regular" pitchFamily="2" charset="-127"/>
              </a:rPr>
              <a:t>현재 </a:t>
            </a:r>
            <a:r>
              <a:rPr kumimoji="1" lang="en-US" altLang="ko-KR" sz="1600" dirty="0">
                <a:latin typeface="Freesentation 4 Regular" pitchFamily="2" charset="-127"/>
                <a:ea typeface="Freesentation 4 Regular" pitchFamily="2" charset="-127"/>
              </a:rPr>
              <a:t>AI-Hub </a:t>
            </a:r>
            <a:r>
              <a:rPr kumimoji="1" lang="ko-KR" altLang="en-US" sz="1600" dirty="0">
                <a:latin typeface="Freesentation 4 Regular" pitchFamily="2" charset="-127"/>
                <a:ea typeface="Freesentation 4 Regular" pitchFamily="2" charset="-127"/>
              </a:rPr>
              <a:t>차량 이미지</a:t>
            </a:r>
            <a:r>
              <a:rPr kumimoji="1" lang="en-US" altLang="ko-KR" sz="1600" dirty="0">
                <a:latin typeface="Freesentation 4 Regular" pitchFamily="2" charset="-127"/>
                <a:ea typeface="Freesentation 4 Regular" pitchFamily="2" charset="-127"/>
              </a:rPr>
              <a:t>: CCTV </a:t>
            </a:r>
            <a:r>
              <a:rPr kumimoji="1" lang="ko-KR" altLang="en-US" sz="1600" dirty="0">
                <a:latin typeface="Freesentation 4 Regular" pitchFamily="2" charset="-127"/>
                <a:ea typeface="Freesentation 4 Regular" pitchFamily="2" charset="-127"/>
              </a:rPr>
              <a:t>시점의 이미지가 전부</a:t>
            </a:r>
          </a:p>
        </p:txBody>
      </p: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45D50C3D-B381-282D-0E3C-C07567558366}"/>
              </a:ext>
            </a:extLst>
          </p:cNvPr>
          <p:cNvSpPr/>
          <p:nvPr/>
        </p:nvSpPr>
        <p:spPr>
          <a:xfrm>
            <a:off x="697543" y="1974684"/>
            <a:ext cx="4923357" cy="4304963"/>
          </a:xfrm>
          <a:prstGeom prst="roundRect">
            <a:avLst>
              <a:gd name="adj" fmla="val 4391"/>
            </a:avLst>
          </a:prstGeom>
          <a:noFill/>
          <a:ln>
            <a:solidFill>
              <a:schemeClr val="accent1">
                <a:shade val="15000"/>
              </a:schemeClr>
            </a:solidFill>
            <a:prstDash val="dash"/>
          </a:ln>
          <a:effectLst>
            <a:outerShdw blurRad="152400" dist="762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FCAE504-F136-7214-B794-43D7BB086961}"/>
              </a:ext>
            </a:extLst>
          </p:cNvPr>
          <p:cNvSpPr txBox="1"/>
          <p:nvPr/>
        </p:nvSpPr>
        <p:spPr>
          <a:xfrm>
            <a:off x="1297600" y="5691523"/>
            <a:ext cx="37038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600" dirty="0">
                <a:solidFill>
                  <a:srgbClr val="FF0000"/>
                </a:solidFill>
                <a:latin typeface="Freesentation 4 Regular" pitchFamily="2" charset="-127"/>
                <a:ea typeface="Freesentation 4 Regular" pitchFamily="2" charset="-127"/>
              </a:rPr>
              <a:t>데이터 편향이 생길 가능성 높음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1904974-7ED3-A37F-4CF9-08E5B65B803D}"/>
              </a:ext>
            </a:extLst>
          </p:cNvPr>
          <p:cNvSpPr txBox="1"/>
          <p:nvPr/>
        </p:nvSpPr>
        <p:spPr>
          <a:xfrm>
            <a:off x="7218439" y="2242381"/>
            <a:ext cx="37291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eesentation 4 Regular" pitchFamily="2" charset="-127"/>
                <a:ea typeface="Freesentation 4 Regular" pitchFamily="2" charset="-127"/>
                <a:cs typeface="+mn-cs"/>
              </a:rPr>
              <a:t>증강</a:t>
            </a:r>
            <a:r>
              <a:rPr kumimoji="1" lang="ko-KR" altLang="en-US" sz="2000" b="1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eesentation 4 Regular" pitchFamily="2" charset="-127"/>
                <a:ea typeface="Freesentation 4 Regular" pitchFamily="2" charset="-127"/>
                <a:cs typeface="+mn-cs"/>
              </a:rPr>
              <a:t> 이유</a:t>
            </a:r>
            <a:endParaRPr kumimoji="1" lang="en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reesentation 4 Regular" pitchFamily="2" charset="-127"/>
              <a:ea typeface="Freesentation 4 Regular" pitchFamily="2" charset="-127"/>
              <a:cs typeface="+mn-cs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FCAE504-F136-7214-B794-43D7BB086961}"/>
              </a:ext>
            </a:extLst>
          </p:cNvPr>
          <p:cNvSpPr txBox="1"/>
          <p:nvPr/>
        </p:nvSpPr>
        <p:spPr>
          <a:xfrm>
            <a:off x="7243793" y="2916045"/>
            <a:ext cx="37038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600" dirty="0">
                <a:latin typeface="Freesentation 4 Regular" pitchFamily="2" charset="-127"/>
                <a:ea typeface="Freesentation 4 Regular" pitchFamily="2" charset="-127"/>
              </a:rPr>
              <a:t>가까운 시점의 차량은 번호판 왜곡</a:t>
            </a:r>
            <a:r>
              <a:rPr kumimoji="1" lang="en-US" altLang="ko-KR" sz="1600" dirty="0">
                <a:latin typeface="Freesentation 4 Regular" pitchFamily="2" charset="-127"/>
                <a:ea typeface="Freesentation 4 Regular" pitchFamily="2" charset="-127"/>
              </a:rPr>
              <a:t>, </a:t>
            </a:r>
            <a:r>
              <a:rPr kumimoji="1" lang="ko-KR" altLang="en-US" sz="1600" dirty="0">
                <a:latin typeface="Freesentation 4 Regular" pitchFamily="2" charset="-127"/>
                <a:ea typeface="Freesentation 4 Regular" pitchFamily="2" charset="-127"/>
              </a:rPr>
              <a:t>클로즈업</a:t>
            </a:r>
            <a:r>
              <a:rPr kumimoji="1" lang="en-US" altLang="ko-KR" sz="1600" dirty="0">
                <a:latin typeface="Freesentation 4 Regular" pitchFamily="2" charset="-127"/>
                <a:ea typeface="Freesentation 4 Regular" pitchFamily="2" charset="-127"/>
              </a:rPr>
              <a:t>, </a:t>
            </a:r>
          </a:p>
          <a:p>
            <a:pPr algn="ctr"/>
            <a:r>
              <a:rPr kumimoji="1" lang="ko-KR" altLang="en-US" sz="1600" dirty="0" err="1">
                <a:latin typeface="Freesentation 4 Regular" pitchFamily="2" charset="-127"/>
                <a:ea typeface="Freesentation 4 Regular" pitchFamily="2" charset="-127"/>
              </a:rPr>
              <a:t>광반사</a:t>
            </a:r>
            <a:r>
              <a:rPr kumimoji="1" lang="ko-KR" altLang="en-US" sz="1600" dirty="0">
                <a:latin typeface="Freesentation 4 Regular" pitchFamily="2" charset="-127"/>
                <a:ea typeface="Freesentation 4 Regular" pitchFamily="2" charset="-127"/>
              </a:rPr>
              <a:t> 문제 등이 다르게 발생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FCAE504-F136-7214-B794-43D7BB086961}"/>
              </a:ext>
            </a:extLst>
          </p:cNvPr>
          <p:cNvSpPr txBox="1"/>
          <p:nvPr/>
        </p:nvSpPr>
        <p:spPr>
          <a:xfrm>
            <a:off x="7225375" y="4083782"/>
            <a:ext cx="37038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600" dirty="0">
                <a:latin typeface="Freesentation 4 Regular" pitchFamily="2" charset="-127"/>
                <a:ea typeface="Freesentation 4 Regular" pitchFamily="2" charset="-127"/>
              </a:rPr>
              <a:t>작은 차이</a:t>
            </a:r>
            <a:r>
              <a:rPr kumimoji="1" lang="en-US" altLang="ko-KR" sz="1600" dirty="0">
                <a:latin typeface="Freesentation 4 Regular" pitchFamily="2" charset="-127"/>
                <a:ea typeface="Freesentation 4 Regular" pitchFamily="2" charset="-127"/>
              </a:rPr>
              <a:t>(</a:t>
            </a:r>
            <a:r>
              <a:rPr kumimoji="1" lang="ko-KR" altLang="en-US" sz="1600" dirty="0">
                <a:latin typeface="Freesentation 4 Regular" pitchFamily="2" charset="-127"/>
                <a:ea typeface="Freesentation 4 Regular" pitchFamily="2" charset="-127"/>
              </a:rPr>
              <a:t>예</a:t>
            </a:r>
            <a:r>
              <a:rPr kumimoji="1" lang="en-US" altLang="ko-KR" sz="1600" dirty="0">
                <a:latin typeface="Freesentation 4 Regular" pitchFamily="2" charset="-127"/>
                <a:ea typeface="Freesentation 4 Regular" pitchFamily="2" charset="-127"/>
              </a:rPr>
              <a:t>: </a:t>
            </a:r>
            <a:r>
              <a:rPr kumimoji="1" lang="ko-KR" altLang="en-US" sz="1600" dirty="0">
                <a:latin typeface="Freesentation 4 Regular" pitchFamily="2" charset="-127"/>
                <a:ea typeface="Freesentation 4 Regular" pitchFamily="2" charset="-127"/>
              </a:rPr>
              <a:t>각도</a:t>
            </a:r>
            <a:r>
              <a:rPr kumimoji="1" lang="en-US" altLang="ko-KR" sz="1600" dirty="0">
                <a:latin typeface="Freesentation 4 Regular" pitchFamily="2" charset="-127"/>
                <a:ea typeface="Freesentation 4 Regular" pitchFamily="2" charset="-127"/>
              </a:rPr>
              <a:t>, </a:t>
            </a:r>
            <a:r>
              <a:rPr kumimoji="1" lang="ko-KR" altLang="en-US" sz="1600" dirty="0">
                <a:latin typeface="Freesentation 4 Regular" pitchFamily="2" charset="-127"/>
                <a:ea typeface="Freesentation 4 Regular" pitchFamily="2" charset="-127"/>
              </a:rPr>
              <a:t>조명</a:t>
            </a:r>
            <a:r>
              <a:rPr kumimoji="1" lang="en-US" altLang="ko-KR" sz="1600" dirty="0">
                <a:latin typeface="Freesentation 4 Regular" pitchFamily="2" charset="-127"/>
                <a:ea typeface="Freesentation 4 Regular" pitchFamily="2" charset="-127"/>
              </a:rPr>
              <a:t>, </a:t>
            </a:r>
            <a:r>
              <a:rPr kumimoji="1" lang="ko-KR" altLang="en-US" sz="1600" dirty="0">
                <a:latin typeface="Freesentation 4 Regular" pitchFamily="2" charset="-127"/>
                <a:ea typeface="Freesentation 4 Regular" pitchFamily="2" charset="-127"/>
              </a:rPr>
              <a:t>왜곡</a:t>
            </a:r>
            <a:r>
              <a:rPr kumimoji="1" lang="en-US" altLang="ko-KR" sz="1600" dirty="0">
                <a:latin typeface="Freesentation 4 Regular" pitchFamily="2" charset="-127"/>
                <a:ea typeface="Freesentation 4 Regular" pitchFamily="2" charset="-127"/>
              </a:rPr>
              <a:t>)</a:t>
            </a:r>
            <a:r>
              <a:rPr kumimoji="1" lang="ko-KR" altLang="en-US" sz="1600" dirty="0">
                <a:latin typeface="Freesentation 4 Regular" pitchFamily="2" charset="-127"/>
                <a:ea typeface="Freesentation 4 Regular" pitchFamily="2" charset="-127"/>
              </a:rPr>
              <a:t>만 있어도 </a:t>
            </a:r>
            <a:endParaRPr kumimoji="1" lang="en-US" altLang="ko-KR" sz="1600" dirty="0">
              <a:latin typeface="Freesentation 4 Regular" pitchFamily="2" charset="-127"/>
              <a:ea typeface="Freesentation 4 Regular" pitchFamily="2" charset="-127"/>
            </a:endParaRPr>
          </a:p>
          <a:p>
            <a:pPr algn="ctr"/>
            <a:r>
              <a:rPr kumimoji="1" lang="ko-KR" altLang="en-US" sz="1600" dirty="0">
                <a:latin typeface="Freesentation 4 Regular" pitchFamily="2" charset="-127"/>
                <a:ea typeface="Freesentation 4 Regular" pitchFamily="2" charset="-127"/>
              </a:rPr>
              <a:t>유의미한 학습 데이터로 작용함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FCAE504-F136-7214-B794-43D7BB086961}"/>
              </a:ext>
            </a:extLst>
          </p:cNvPr>
          <p:cNvSpPr txBox="1"/>
          <p:nvPr/>
        </p:nvSpPr>
        <p:spPr>
          <a:xfrm>
            <a:off x="7243793" y="5251520"/>
            <a:ext cx="37038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600" dirty="0">
                <a:latin typeface="Freesentation 4 Regular" pitchFamily="2" charset="-127"/>
                <a:ea typeface="Freesentation 4 Regular" pitchFamily="2" charset="-127"/>
              </a:rPr>
              <a:t>증강을 통해 다양한 환경 조건을 반영함으로써 </a:t>
            </a:r>
            <a:endParaRPr kumimoji="1" lang="en-US" altLang="ko-KR" sz="1600" dirty="0">
              <a:latin typeface="Freesentation 4 Regular" pitchFamily="2" charset="-127"/>
              <a:ea typeface="Freesentation 4 Regular" pitchFamily="2" charset="-127"/>
            </a:endParaRPr>
          </a:p>
          <a:p>
            <a:pPr algn="ctr"/>
            <a:r>
              <a:rPr kumimoji="1" lang="ko-KR" altLang="en-US" sz="1600" dirty="0">
                <a:latin typeface="Freesentation 4 Regular" pitchFamily="2" charset="-127"/>
                <a:ea typeface="Freesentation 4 Regular" pitchFamily="2" charset="-127"/>
              </a:rPr>
              <a:t>도메인 이동 문제를 완화시킬 수 있음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FD57CE-6C03-4364-704E-3652720FDA1A}"/>
              </a:ext>
            </a:extLst>
          </p:cNvPr>
          <p:cNvSpPr txBox="1"/>
          <p:nvPr/>
        </p:nvSpPr>
        <p:spPr>
          <a:xfrm>
            <a:off x="11366090" y="6444424"/>
            <a:ext cx="825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>
                <a:latin typeface="Freesentation 4 Regular" pitchFamily="2" charset="-127"/>
                <a:ea typeface="Freesentation 4 Regular" pitchFamily="2" charset="-127"/>
              </a:rPr>
              <a:t>7/19</a:t>
            </a:r>
            <a:endParaRPr kumimoji="1" lang="ko-KR" altLang="en-US" dirty="0">
              <a:latin typeface="Freesentation 4 Regular" pitchFamily="2" charset="-127"/>
              <a:ea typeface="Freesentation 4 Regular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026084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B0C268F-4B54-5A39-729F-868C0F1243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D959C67-29FC-0011-52D2-5F2967B05FC7}"/>
              </a:ext>
            </a:extLst>
          </p:cNvPr>
          <p:cNvSpPr txBox="1"/>
          <p:nvPr/>
        </p:nvSpPr>
        <p:spPr>
          <a:xfrm>
            <a:off x="2742212" y="503059"/>
            <a:ext cx="670757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" altLang="ko-KR" sz="4400" b="1" i="0" u="none" strike="noStrike" kern="1200" cap="none" spc="0" normalizeH="0" baseline="0" noProof="0" dirty="0">
                <a:ln>
                  <a:noFill/>
                </a:ln>
                <a:solidFill>
                  <a:srgbClr val="5A6170"/>
                </a:solidFill>
                <a:effectLst/>
                <a:uLnTx/>
                <a:uFillTx/>
                <a:latin typeface="Freesentation 9 Black" pitchFamily="2" charset="-127"/>
                <a:ea typeface="Freesentation 9 Black" pitchFamily="2" charset="-127"/>
                <a:cs typeface="+mn-cs"/>
              </a:rPr>
              <a:t>Project Progress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05D8BB4-7AE5-3D3B-5494-33E851F084F1}"/>
              </a:ext>
            </a:extLst>
          </p:cNvPr>
          <p:cNvSpPr txBox="1"/>
          <p:nvPr/>
        </p:nvSpPr>
        <p:spPr>
          <a:xfrm>
            <a:off x="5020724" y="1296568"/>
            <a:ext cx="21505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5A6170"/>
                </a:solidFill>
                <a:effectLst/>
                <a:uLnTx/>
                <a:uFillTx/>
                <a:latin typeface="Freesentation 4 Regular" pitchFamily="2" charset="-127"/>
                <a:ea typeface="Freesentation 4 Regular" pitchFamily="2" charset="-127"/>
                <a:cs typeface="+mn-cs"/>
              </a:rPr>
              <a:t>차량 </a:t>
            </a:r>
            <a:r>
              <a:rPr kumimoji="1" lang="en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5A6170"/>
                </a:solidFill>
                <a:effectLst/>
                <a:uLnTx/>
                <a:uFillTx/>
                <a:latin typeface="Freesentation 4 Regular" pitchFamily="2" charset="-127"/>
                <a:ea typeface="Freesentation 4 Regular" pitchFamily="2" charset="-127"/>
                <a:cs typeface="+mn-cs"/>
              </a:rPr>
              <a:t>OCR </a:t>
            </a:r>
            <a:r>
              <a:rPr kumimoji="1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5A6170"/>
                </a:solidFill>
                <a:effectLst/>
                <a:uLnTx/>
                <a:uFillTx/>
                <a:latin typeface="Freesentation 4 Regular" pitchFamily="2" charset="-127"/>
                <a:ea typeface="Freesentation 4 Regular" pitchFamily="2" charset="-127"/>
                <a:cs typeface="+mn-cs"/>
              </a:rPr>
              <a:t>프로그램</a:t>
            </a: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74BD88CA-A047-8D3D-3DB3-CDBFEE699CDE}"/>
              </a:ext>
            </a:extLst>
          </p:cNvPr>
          <p:cNvSpPr/>
          <p:nvPr/>
        </p:nvSpPr>
        <p:spPr>
          <a:xfrm>
            <a:off x="603484" y="1893724"/>
            <a:ext cx="10946365" cy="4461217"/>
          </a:xfrm>
          <a:prstGeom prst="roundRect">
            <a:avLst>
              <a:gd name="adj" fmla="val 4391"/>
            </a:avLst>
          </a:prstGeom>
          <a:solidFill>
            <a:schemeClr val="bg1"/>
          </a:solidFill>
          <a:ln>
            <a:noFill/>
          </a:ln>
          <a:effectLst>
            <a:outerShdw blurRad="152400" dist="762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양쪽 모서리가 둥근 사각형 5">
            <a:extLst>
              <a:ext uri="{FF2B5EF4-FFF2-40B4-BE49-F238E27FC236}">
                <a16:creationId xmlns:a16="http://schemas.microsoft.com/office/drawing/2014/main" id="{A040D562-751B-4637-D186-62244A8253D3}"/>
              </a:ext>
            </a:extLst>
          </p:cNvPr>
          <p:cNvSpPr/>
          <p:nvPr/>
        </p:nvSpPr>
        <p:spPr>
          <a:xfrm>
            <a:off x="603484" y="1893722"/>
            <a:ext cx="10946365" cy="470794"/>
          </a:xfrm>
          <a:prstGeom prst="round2SameRect">
            <a:avLst>
              <a:gd name="adj1" fmla="val 21269"/>
              <a:gd name="adj2" fmla="val 0"/>
            </a:avLst>
          </a:prstGeom>
          <a:solidFill>
            <a:srgbClr val="6C63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E16B712-DAED-AB5D-4C0E-42327DEFC331}"/>
              </a:ext>
            </a:extLst>
          </p:cNvPr>
          <p:cNvSpPr txBox="1"/>
          <p:nvPr/>
        </p:nvSpPr>
        <p:spPr>
          <a:xfrm>
            <a:off x="4231407" y="1893722"/>
            <a:ext cx="37291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" altLang="ko-KR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eesentation 4 Regular" pitchFamily="2" charset="-127"/>
                <a:ea typeface="Freesentation 4 Regular" pitchFamily="2" charset="-127"/>
                <a:cs typeface="+mn-cs"/>
              </a:rPr>
              <a:t>augmentation.py</a:t>
            </a:r>
            <a:endParaRPr kumimoji="1" lang="en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eesentation 4 Regular" pitchFamily="2" charset="-127"/>
              <a:ea typeface="Freesentation 4 Regular" pitchFamily="2" charset="-127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9F0A373-BDA5-C2AB-9C9E-4BCCD7C4062B}"/>
              </a:ext>
            </a:extLst>
          </p:cNvPr>
          <p:cNvSpPr txBox="1"/>
          <p:nvPr/>
        </p:nvSpPr>
        <p:spPr>
          <a:xfrm>
            <a:off x="390404" y="5567972"/>
            <a:ext cx="33812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eesentation 4 Regular" pitchFamily="2" charset="-127"/>
                <a:ea typeface="Freesentation 4 Regular" pitchFamily="2" charset="-127"/>
                <a:cs typeface="+mn-cs"/>
              </a:rPr>
              <a:t>번호판 종류 설정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8188B25-8353-956A-B981-F480967F2F89}"/>
              </a:ext>
            </a:extLst>
          </p:cNvPr>
          <p:cNvSpPr txBox="1"/>
          <p:nvPr/>
        </p:nvSpPr>
        <p:spPr>
          <a:xfrm>
            <a:off x="2920285" y="5430131"/>
            <a:ext cx="33812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eesentation 4 Regular" pitchFamily="2" charset="-127"/>
                <a:ea typeface="Freesentation 4 Regular" pitchFamily="2" charset="-127"/>
                <a:cs typeface="+mn-cs"/>
              </a:rPr>
              <a:t>번호판 타입 별 랜덤 글자 조합 </a:t>
            </a:r>
            <a:endParaRPr kumimoji="1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reesentation 4 Regular" pitchFamily="2" charset="-127"/>
              <a:ea typeface="Freesentation 4 Regular" pitchFamily="2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eesentation 4 Regular" pitchFamily="2" charset="-127"/>
                <a:ea typeface="Freesentation 4 Regular" pitchFamily="2" charset="-127"/>
                <a:cs typeface="+mn-cs"/>
              </a:rPr>
              <a:t>(</a:t>
            </a:r>
            <a:r>
              <a:rPr kumimoji="1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eesentation 4 Regular" pitchFamily="2" charset="-127"/>
                <a:ea typeface="Freesentation 4 Regular" pitchFamily="2" charset="-127"/>
                <a:cs typeface="+mn-cs"/>
              </a:rPr>
              <a:t>숫자 </a:t>
            </a:r>
            <a:r>
              <a:rPr kumimoji="1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eesentation 4 Regular" pitchFamily="2" charset="-127"/>
                <a:ea typeface="Freesentation 4 Regular" pitchFamily="2" charset="-127"/>
                <a:cs typeface="+mn-cs"/>
              </a:rPr>
              <a:t>+ </a:t>
            </a:r>
            <a:r>
              <a:rPr kumimoji="1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eesentation 4 Regular" pitchFamily="2" charset="-127"/>
                <a:ea typeface="Freesentation 4 Regular" pitchFamily="2" charset="-127"/>
                <a:cs typeface="+mn-cs"/>
              </a:rPr>
              <a:t>한글 </a:t>
            </a:r>
            <a:r>
              <a:rPr kumimoji="1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eesentation 4 Regular" pitchFamily="2" charset="-127"/>
                <a:ea typeface="Freesentation 4 Regular" pitchFamily="2" charset="-127"/>
                <a:cs typeface="+mn-cs"/>
              </a:rPr>
              <a:t>+ </a:t>
            </a:r>
            <a:r>
              <a:rPr kumimoji="1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eesentation 4 Regular" pitchFamily="2" charset="-127"/>
                <a:ea typeface="Freesentation 4 Regular" pitchFamily="2" charset="-127"/>
                <a:cs typeface="+mn-cs"/>
              </a:rPr>
              <a:t>숫자</a:t>
            </a:r>
            <a:r>
              <a:rPr kumimoji="1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eesentation 4 Regular" pitchFamily="2" charset="-127"/>
                <a:ea typeface="Freesentation 4 Regular" pitchFamily="2" charset="-127"/>
                <a:cs typeface="+mn-cs"/>
              </a:rPr>
              <a:t>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99FC1AD-DB23-EFAB-14B4-5AF8F269BC6F}"/>
              </a:ext>
            </a:extLst>
          </p:cNvPr>
          <p:cNvSpPr txBox="1"/>
          <p:nvPr/>
        </p:nvSpPr>
        <p:spPr>
          <a:xfrm>
            <a:off x="5680300" y="5553242"/>
            <a:ext cx="33812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600" dirty="0">
                <a:solidFill>
                  <a:prstClr val="black"/>
                </a:solidFill>
                <a:latin typeface="Freesentation 4 Regular" pitchFamily="2" charset="-127"/>
                <a:ea typeface="Freesentation 4 Regular" pitchFamily="2" charset="-127"/>
              </a:rPr>
              <a:t>증강 </a:t>
            </a:r>
            <a:r>
              <a:rPr kumimoji="1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eesentation 4 Regular" pitchFamily="2" charset="-127"/>
                <a:ea typeface="Freesentation 4 Regular" pitchFamily="2" charset="-127"/>
                <a:cs typeface="+mn-cs"/>
              </a:rPr>
              <a:t>적용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6A0A640-CC74-4126-922C-83A574B56E70}"/>
              </a:ext>
            </a:extLst>
          </p:cNvPr>
          <p:cNvSpPr txBox="1"/>
          <p:nvPr/>
        </p:nvSpPr>
        <p:spPr>
          <a:xfrm>
            <a:off x="8268788" y="5553242"/>
            <a:ext cx="33812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eesentation 4 Regular" pitchFamily="2" charset="-127"/>
                <a:ea typeface="Freesentation 4 Regular" pitchFamily="2" charset="-127"/>
                <a:cs typeface="+mn-cs"/>
              </a:rPr>
              <a:t>저장경로에 저장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F54BF2C-BC7E-F72C-5F14-1F572703C490}"/>
              </a:ext>
            </a:extLst>
          </p:cNvPr>
          <p:cNvSpPr txBox="1"/>
          <p:nvPr/>
        </p:nvSpPr>
        <p:spPr>
          <a:xfrm>
            <a:off x="4386052" y="2468918"/>
            <a:ext cx="33812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eesentation 4 Regular" pitchFamily="2" charset="-127"/>
                <a:ea typeface="Freesentation 4 Regular" pitchFamily="2" charset="-127"/>
                <a:cs typeface="+mn-cs"/>
              </a:rPr>
              <a:t>랜덤으로 번호판 이미지를 생성하는 코드</a:t>
            </a:r>
          </a:p>
        </p:txBody>
      </p:sp>
      <p:pic>
        <p:nvPicPr>
          <p:cNvPr id="18" name="그림 17" descr="블랙, 어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8D579C4-582A-1AC9-D36B-2984DA6479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6928" y="3899488"/>
            <a:ext cx="449687" cy="449687"/>
          </a:xfrm>
          <a:prstGeom prst="rect">
            <a:avLst/>
          </a:prstGeom>
        </p:spPr>
      </p:pic>
      <p:pic>
        <p:nvPicPr>
          <p:cNvPr id="19" name="그림 18" descr="블랙, 어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4DAF4610-33D3-F48F-7590-B25580D02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1821" y="3899488"/>
            <a:ext cx="449687" cy="449687"/>
          </a:xfrm>
          <a:prstGeom prst="rect">
            <a:avLst/>
          </a:prstGeom>
        </p:spPr>
      </p:pic>
      <p:pic>
        <p:nvPicPr>
          <p:cNvPr id="22" name="그림 21" descr="블랙, 어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0248611-B065-75BA-2AB9-5B41715570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0632" y="3899488"/>
            <a:ext cx="449687" cy="44968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855" y="3297834"/>
            <a:ext cx="948318" cy="49069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9776" y="3929096"/>
            <a:ext cx="1422477" cy="31426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1776" y="4372959"/>
            <a:ext cx="1218478" cy="29221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182" y="4833604"/>
            <a:ext cx="1499666" cy="330809"/>
          </a:xfrm>
          <a:prstGeom prst="rect">
            <a:avLst/>
          </a:prstGeom>
        </p:spPr>
      </p:pic>
      <p:sp>
        <p:nvSpPr>
          <p:cNvPr id="34" name="모서리가 둥근 직사각형 33">
            <a:extLst>
              <a:ext uri="{FF2B5EF4-FFF2-40B4-BE49-F238E27FC236}">
                <a16:creationId xmlns:a16="http://schemas.microsoft.com/office/drawing/2014/main" id="{10737ABE-1FE3-C444-D3C0-2D0C396C0FAA}"/>
              </a:ext>
            </a:extLst>
          </p:cNvPr>
          <p:cNvSpPr/>
          <p:nvPr/>
        </p:nvSpPr>
        <p:spPr>
          <a:xfrm>
            <a:off x="1471775" y="4372960"/>
            <a:ext cx="1218479" cy="292214"/>
          </a:xfrm>
          <a:prstGeom prst="roundRect">
            <a:avLst>
              <a:gd name="adj" fmla="val 4391"/>
            </a:avLst>
          </a:prstGeom>
          <a:noFill/>
          <a:ln w="38100">
            <a:solidFill>
              <a:srgbClr val="FF0000"/>
            </a:solidFill>
            <a:prstDash val="solid"/>
          </a:ln>
          <a:effectLst>
            <a:outerShdw blurRad="152400" dist="762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3963773" y="3899488"/>
            <a:ext cx="1294246" cy="473471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Freesentation 6 SemiBold" charset="-127"/>
                <a:ea typeface="Freesentation 6 SemiBold" charset="-127"/>
              </a:rPr>
              <a:t>??? ? ????</a:t>
            </a:r>
            <a:endParaRPr lang="ko-KR" altLang="en-US" dirty="0">
              <a:solidFill>
                <a:schemeClr val="tx1"/>
              </a:solidFill>
              <a:latin typeface="Freesentation 6 SemiBold" charset="-127"/>
              <a:ea typeface="Freesentation 6 SemiBold" charset="-127"/>
            </a:endParaRP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2111" y="3373236"/>
            <a:ext cx="1218478" cy="292214"/>
          </a:xfrm>
          <a:prstGeom prst="rect">
            <a:avLst/>
          </a:prstGeom>
          <a:scene3d>
            <a:camera prst="isometricRightUp"/>
            <a:lightRig rig="threePt" dir="t"/>
          </a:scene3d>
        </p:spPr>
      </p:pic>
      <p:pic>
        <p:nvPicPr>
          <p:cNvPr id="36" name="그림 35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-100000"/>
                    </a14:imgEffect>
                    <a14:imgEffect>
                      <a14:brightnessContrast bright="-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1672" y="4080745"/>
            <a:ext cx="1218478" cy="292214"/>
          </a:xfrm>
          <a:prstGeom prst="rect">
            <a:avLst/>
          </a:prstGeom>
        </p:spPr>
      </p:pic>
      <p:pic>
        <p:nvPicPr>
          <p:cNvPr id="37" name="그림 36"/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1000"/>
                    </a14:imgEffect>
                    <a14:imgEffect>
                      <a14:brightnessContrast bright="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8176" y="4791982"/>
            <a:ext cx="779101" cy="186843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8438" y="3523370"/>
            <a:ext cx="1201922" cy="120192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68B81DD-5368-A01B-A866-11965076FB8A}"/>
              </a:ext>
            </a:extLst>
          </p:cNvPr>
          <p:cNvSpPr txBox="1"/>
          <p:nvPr/>
        </p:nvSpPr>
        <p:spPr>
          <a:xfrm>
            <a:off x="11366090" y="6444424"/>
            <a:ext cx="825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>
                <a:latin typeface="Freesentation 4 Regular" pitchFamily="2" charset="-127"/>
                <a:ea typeface="Freesentation 4 Regular" pitchFamily="2" charset="-127"/>
              </a:rPr>
              <a:t>8/19</a:t>
            </a:r>
            <a:endParaRPr kumimoji="1" lang="ko-KR" altLang="en-US" dirty="0">
              <a:latin typeface="Freesentation 4 Regular" pitchFamily="2" charset="-127"/>
              <a:ea typeface="Freesentation 4 Regular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916815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34900</TotalTime>
  <Words>1919</Words>
  <Application>Microsoft Macintosh PowerPoint</Application>
  <PresentationFormat>와이드스크린</PresentationFormat>
  <Paragraphs>1134</Paragraphs>
  <Slides>20</Slides>
  <Notes>10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8" baseType="lpstr">
      <vt:lpstr>Freesentation 5 Medium</vt:lpstr>
      <vt:lpstr>맑은 고딕</vt:lpstr>
      <vt:lpstr>Freesentation 9 Black</vt:lpstr>
      <vt:lpstr>Arial</vt:lpstr>
      <vt:lpstr>Freesentation 7 Bold</vt:lpstr>
      <vt:lpstr>Freesentation 6 SemiBold</vt:lpstr>
      <vt:lpstr>Freesentation 4 Regular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김재민</dc:creator>
  <cp:lastModifiedBy>김재민</cp:lastModifiedBy>
  <cp:revision>117</cp:revision>
  <dcterms:created xsi:type="dcterms:W3CDTF">2025-03-15T03:50:12Z</dcterms:created>
  <dcterms:modified xsi:type="dcterms:W3CDTF">2025-07-08T16:34:16Z</dcterms:modified>
</cp:coreProperties>
</file>